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257" r:id="rId40"/>
    <p:sldId id="258" r:id="rId41"/>
    <p:sldId id="259" r:id="rId42"/>
    <p:sldId id="261" r:id="rId43"/>
    <p:sldId id="262" r:id="rId44"/>
    <p:sldId id="260" r:id="rId45"/>
    <p:sldId id="263" r:id="rId46"/>
    <p:sldId id="264" r:id="rId47"/>
    <p:sldId id="265" r:id="rId48"/>
    <p:sldId id="266" r:id="rId49"/>
    <p:sldId id="267" r:id="rId50"/>
    <p:sldId id="268" r:id="rId51"/>
    <p:sldId id="269" r:id="rId52"/>
    <p:sldId id="270" r:id="rId53"/>
    <p:sldId id="271" r:id="rId54"/>
    <p:sldId id="272"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DE100-2D82-4D3A-A98A-367B1963971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39C3AAB-960B-4041-8D00-8D31A3284873}">
      <dgm:prSet/>
      <dgm:spPr/>
      <dgm:t>
        <a:bodyPr/>
        <a:lstStyle/>
        <a:p>
          <a:r>
            <a:rPr lang="en-US"/>
            <a:t>PointNet</a:t>
          </a:r>
        </a:p>
      </dgm:t>
    </dgm:pt>
    <dgm:pt modelId="{B9C3D3FB-FBC7-4C7B-A6B2-524423C2CEB8}" type="parTrans" cxnId="{94F936FF-9A91-487B-BA57-BDEF202D5445}">
      <dgm:prSet/>
      <dgm:spPr/>
      <dgm:t>
        <a:bodyPr/>
        <a:lstStyle/>
        <a:p>
          <a:endParaRPr lang="en-US"/>
        </a:p>
      </dgm:t>
    </dgm:pt>
    <dgm:pt modelId="{F0D355A5-895C-486C-8B95-F8BED72C29AC}" type="sibTrans" cxnId="{94F936FF-9A91-487B-BA57-BDEF202D5445}">
      <dgm:prSet/>
      <dgm:spPr/>
      <dgm:t>
        <a:bodyPr/>
        <a:lstStyle/>
        <a:p>
          <a:endParaRPr lang="en-US"/>
        </a:p>
      </dgm:t>
    </dgm:pt>
    <dgm:pt modelId="{E1CB6DB6-F017-408C-92CB-24A3E9631E5E}">
      <dgm:prSet/>
      <dgm:spPr/>
      <dgm:t>
        <a:bodyPr/>
        <a:lstStyle/>
        <a:p>
          <a:r>
            <a:rPr lang="en-US"/>
            <a:t>PointNet++</a:t>
          </a:r>
        </a:p>
      </dgm:t>
    </dgm:pt>
    <dgm:pt modelId="{026BE2F4-E817-4A46-887B-3DD815D0AE0A}" type="parTrans" cxnId="{3EDD4EEC-0A2B-4BEF-85EA-5FBE524CAC50}">
      <dgm:prSet/>
      <dgm:spPr/>
      <dgm:t>
        <a:bodyPr/>
        <a:lstStyle/>
        <a:p>
          <a:endParaRPr lang="en-US"/>
        </a:p>
      </dgm:t>
    </dgm:pt>
    <dgm:pt modelId="{112A83EC-8979-46A2-BA31-34532A011D94}" type="sibTrans" cxnId="{3EDD4EEC-0A2B-4BEF-85EA-5FBE524CAC50}">
      <dgm:prSet/>
      <dgm:spPr/>
      <dgm:t>
        <a:bodyPr/>
        <a:lstStyle/>
        <a:p>
          <a:endParaRPr lang="en-US"/>
        </a:p>
      </dgm:t>
    </dgm:pt>
    <dgm:pt modelId="{464280EF-9114-4495-8B05-04BAD92C61CA}">
      <dgm:prSet/>
      <dgm:spPr/>
      <dgm:t>
        <a:bodyPr/>
        <a:lstStyle/>
        <a:p>
          <a:r>
            <a:rPr lang="en-US"/>
            <a:t>PointNet CNN</a:t>
          </a:r>
        </a:p>
      </dgm:t>
    </dgm:pt>
    <dgm:pt modelId="{B5AEF4A0-AAC1-4F98-BEEF-C225E4A9121E}" type="parTrans" cxnId="{DDC0802D-FC1B-4C39-A52A-94E41A068A61}">
      <dgm:prSet/>
      <dgm:spPr/>
      <dgm:t>
        <a:bodyPr/>
        <a:lstStyle/>
        <a:p>
          <a:endParaRPr lang="en-US"/>
        </a:p>
      </dgm:t>
    </dgm:pt>
    <dgm:pt modelId="{CB30F723-5EBC-48DA-BDAC-0A2AA5228048}" type="sibTrans" cxnId="{DDC0802D-FC1B-4C39-A52A-94E41A068A61}">
      <dgm:prSet/>
      <dgm:spPr/>
      <dgm:t>
        <a:bodyPr/>
        <a:lstStyle/>
        <a:p>
          <a:endParaRPr lang="en-US"/>
        </a:p>
      </dgm:t>
    </dgm:pt>
    <dgm:pt modelId="{3A1EE273-9733-4B21-9CF6-D9EBDB4A8E79}">
      <dgm:prSet/>
      <dgm:spPr/>
      <dgm:t>
        <a:bodyPr/>
        <a:lstStyle/>
        <a:p>
          <a:r>
            <a:rPr lang="zh-CN"/>
            <a:t>论文：</a:t>
          </a:r>
          <a:r>
            <a:rPr lang="en-US"/>
            <a:t>Real-Time Continuous Pose Recovery of Human Hands Using Convolutional Networks</a:t>
          </a:r>
        </a:p>
      </dgm:t>
    </dgm:pt>
    <dgm:pt modelId="{5C894481-A0C5-4692-AAF1-B8478E2FFF2A}" type="parTrans" cxnId="{45E657E6-9DEE-4793-A788-A0D93C16927B}">
      <dgm:prSet/>
      <dgm:spPr/>
      <dgm:t>
        <a:bodyPr/>
        <a:lstStyle/>
        <a:p>
          <a:endParaRPr lang="en-US"/>
        </a:p>
      </dgm:t>
    </dgm:pt>
    <dgm:pt modelId="{8B52176D-4136-4D71-928F-768302B23CD1}" type="sibTrans" cxnId="{45E657E6-9DEE-4793-A788-A0D93C16927B}">
      <dgm:prSet/>
      <dgm:spPr/>
      <dgm:t>
        <a:bodyPr/>
        <a:lstStyle/>
        <a:p>
          <a:endParaRPr lang="en-US"/>
        </a:p>
      </dgm:t>
    </dgm:pt>
    <dgm:pt modelId="{3519A91C-7A91-47E1-A768-58A974A71879}">
      <dgm:prSet/>
      <dgm:spPr/>
      <dgm:t>
        <a:bodyPr/>
        <a:lstStyle/>
        <a:p>
          <a:r>
            <a:rPr lang="zh-CN"/>
            <a:t>论文：</a:t>
          </a:r>
          <a:r>
            <a:rPr lang="en-US"/>
            <a:t>Hand PointNet: 3D Hand Pose Estimation Using Point Sets</a:t>
          </a:r>
        </a:p>
      </dgm:t>
    </dgm:pt>
    <dgm:pt modelId="{ED0298D1-7CFC-4E7C-AD70-F082963A8562}" type="parTrans" cxnId="{E2491D8D-9B42-4AF3-A269-3A854512E9CB}">
      <dgm:prSet/>
      <dgm:spPr/>
      <dgm:t>
        <a:bodyPr/>
        <a:lstStyle/>
        <a:p>
          <a:endParaRPr lang="en-US"/>
        </a:p>
      </dgm:t>
    </dgm:pt>
    <dgm:pt modelId="{F6308257-F374-4184-832E-3ED7834B29CE}" type="sibTrans" cxnId="{E2491D8D-9B42-4AF3-A269-3A854512E9CB}">
      <dgm:prSet/>
      <dgm:spPr/>
      <dgm:t>
        <a:bodyPr/>
        <a:lstStyle/>
        <a:p>
          <a:endParaRPr lang="en-US"/>
        </a:p>
      </dgm:t>
    </dgm:pt>
    <dgm:pt modelId="{D51B7580-79ED-4B5A-B9CB-D22F24A5A146}" type="pres">
      <dgm:prSet presAssocID="{667DE100-2D82-4D3A-A98A-367B19639714}" presName="linear" presStyleCnt="0">
        <dgm:presLayoutVars>
          <dgm:animLvl val="lvl"/>
          <dgm:resizeHandles val="exact"/>
        </dgm:presLayoutVars>
      </dgm:prSet>
      <dgm:spPr/>
    </dgm:pt>
    <dgm:pt modelId="{E8AA1B3C-DF4E-4AD0-B9FD-62A5FEE060A9}" type="pres">
      <dgm:prSet presAssocID="{C39C3AAB-960B-4041-8D00-8D31A3284873}" presName="parentText" presStyleLbl="node1" presStyleIdx="0" presStyleCnt="5">
        <dgm:presLayoutVars>
          <dgm:chMax val="0"/>
          <dgm:bulletEnabled val="1"/>
        </dgm:presLayoutVars>
      </dgm:prSet>
      <dgm:spPr/>
    </dgm:pt>
    <dgm:pt modelId="{676A86CF-1ECF-4C85-86AE-D2117D9E2918}" type="pres">
      <dgm:prSet presAssocID="{F0D355A5-895C-486C-8B95-F8BED72C29AC}" presName="spacer" presStyleCnt="0"/>
      <dgm:spPr/>
    </dgm:pt>
    <dgm:pt modelId="{F41A2157-70C0-4B1F-8C55-4A0FF934B6FD}" type="pres">
      <dgm:prSet presAssocID="{E1CB6DB6-F017-408C-92CB-24A3E9631E5E}" presName="parentText" presStyleLbl="node1" presStyleIdx="1" presStyleCnt="5">
        <dgm:presLayoutVars>
          <dgm:chMax val="0"/>
          <dgm:bulletEnabled val="1"/>
        </dgm:presLayoutVars>
      </dgm:prSet>
      <dgm:spPr/>
    </dgm:pt>
    <dgm:pt modelId="{71AFA2C5-5B3F-45A9-A87C-49F0B1180EEA}" type="pres">
      <dgm:prSet presAssocID="{112A83EC-8979-46A2-BA31-34532A011D94}" presName="spacer" presStyleCnt="0"/>
      <dgm:spPr/>
    </dgm:pt>
    <dgm:pt modelId="{B684BCC3-6EC0-4CC1-B002-AC0FA8D6FA9B}" type="pres">
      <dgm:prSet presAssocID="{464280EF-9114-4495-8B05-04BAD92C61CA}" presName="parentText" presStyleLbl="node1" presStyleIdx="2" presStyleCnt="5">
        <dgm:presLayoutVars>
          <dgm:chMax val="0"/>
          <dgm:bulletEnabled val="1"/>
        </dgm:presLayoutVars>
      </dgm:prSet>
      <dgm:spPr/>
    </dgm:pt>
    <dgm:pt modelId="{0DA0EE61-C86E-4492-92EC-A53C3B599FC5}" type="pres">
      <dgm:prSet presAssocID="{CB30F723-5EBC-48DA-BDAC-0A2AA5228048}" presName="spacer" presStyleCnt="0"/>
      <dgm:spPr/>
    </dgm:pt>
    <dgm:pt modelId="{DFC117DF-2FE5-42D2-8D39-A149AF2815B0}" type="pres">
      <dgm:prSet presAssocID="{3A1EE273-9733-4B21-9CF6-D9EBDB4A8E79}" presName="parentText" presStyleLbl="node1" presStyleIdx="3" presStyleCnt="5">
        <dgm:presLayoutVars>
          <dgm:chMax val="0"/>
          <dgm:bulletEnabled val="1"/>
        </dgm:presLayoutVars>
      </dgm:prSet>
      <dgm:spPr/>
    </dgm:pt>
    <dgm:pt modelId="{3D5FC7E2-B159-4FF4-BCD1-45F55E83FFE2}" type="pres">
      <dgm:prSet presAssocID="{8B52176D-4136-4D71-928F-768302B23CD1}" presName="spacer" presStyleCnt="0"/>
      <dgm:spPr/>
    </dgm:pt>
    <dgm:pt modelId="{71C68BA0-708F-43E6-AC5A-F3924C1E2F69}" type="pres">
      <dgm:prSet presAssocID="{3519A91C-7A91-47E1-A768-58A974A71879}" presName="parentText" presStyleLbl="node1" presStyleIdx="4" presStyleCnt="5">
        <dgm:presLayoutVars>
          <dgm:chMax val="0"/>
          <dgm:bulletEnabled val="1"/>
        </dgm:presLayoutVars>
      </dgm:prSet>
      <dgm:spPr/>
    </dgm:pt>
  </dgm:ptLst>
  <dgm:cxnLst>
    <dgm:cxn modelId="{B37E8C17-CC70-4F09-AAEC-4A0ADF8DCA68}" type="presOf" srcId="{464280EF-9114-4495-8B05-04BAD92C61CA}" destId="{B684BCC3-6EC0-4CC1-B002-AC0FA8D6FA9B}" srcOrd="0" destOrd="0" presId="urn:microsoft.com/office/officeart/2005/8/layout/vList2"/>
    <dgm:cxn modelId="{27067218-5C80-472B-A521-7F5E74A81A22}" type="presOf" srcId="{3519A91C-7A91-47E1-A768-58A974A71879}" destId="{71C68BA0-708F-43E6-AC5A-F3924C1E2F69}" srcOrd="0" destOrd="0" presId="urn:microsoft.com/office/officeart/2005/8/layout/vList2"/>
    <dgm:cxn modelId="{DDC0802D-FC1B-4C39-A52A-94E41A068A61}" srcId="{667DE100-2D82-4D3A-A98A-367B19639714}" destId="{464280EF-9114-4495-8B05-04BAD92C61CA}" srcOrd="2" destOrd="0" parTransId="{B5AEF4A0-AAC1-4F98-BEEF-C225E4A9121E}" sibTransId="{CB30F723-5EBC-48DA-BDAC-0A2AA5228048}"/>
    <dgm:cxn modelId="{566D052F-AB3C-4A76-B487-E8A0DA596D0A}" type="presOf" srcId="{667DE100-2D82-4D3A-A98A-367B19639714}" destId="{D51B7580-79ED-4B5A-B9CB-D22F24A5A146}" srcOrd="0" destOrd="0" presId="urn:microsoft.com/office/officeart/2005/8/layout/vList2"/>
    <dgm:cxn modelId="{F62DAF4B-3BF1-4077-B788-F9576C9FCF57}" type="presOf" srcId="{C39C3AAB-960B-4041-8D00-8D31A3284873}" destId="{E8AA1B3C-DF4E-4AD0-B9FD-62A5FEE060A9}" srcOrd="0" destOrd="0" presId="urn:microsoft.com/office/officeart/2005/8/layout/vList2"/>
    <dgm:cxn modelId="{E2491D8D-9B42-4AF3-A269-3A854512E9CB}" srcId="{667DE100-2D82-4D3A-A98A-367B19639714}" destId="{3519A91C-7A91-47E1-A768-58A974A71879}" srcOrd="4" destOrd="0" parTransId="{ED0298D1-7CFC-4E7C-AD70-F082963A8562}" sibTransId="{F6308257-F374-4184-832E-3ED7834B29CE}"/>
    <dgm:cxn modelId="{A0852695-D588-49D8-BC23-F81AE8BEF34D}" type="presOf" srcId="{E1CB6DB6-F017-408C-92CB-24A3E9631E5E}" destId="{F41A2157-70C0-4B1F-8C55-4A0FF934B6FD}" srcOrd="0" destOrd="0" presId="urn:microsoft.com/office/officeart/2005/8/layout/vList2"/>
    <dgm:cxn modelId="{9C2E9B9F-1E8F-4EA4-84E9-C7954A37F070}" type="presOf" srcId="{3A1EE273-9733-4B21-9CF6-D9EBDB4A8E79}" destId="{DFC117DF-2FE5-42D2-8D39-A149AF2815B0}" srcOrd="0" destOrd="0" presId="urn:microsoft.com/office/officeart/2005/8/layout/vList2"/>
    <dgm:cxn modelId="{45E657E6-9DEE-4793-A788-A0D93C16927B}" srcId="{667DE100-2D82-4D3A-A98A-367B19639714}" destId="{3A1EE273-9733-4B21-9CF6-D9EBDB4A8E79}" srcOrd="3" destOrd="0" parTransId="{5C894481-A0C5-4692-AAF1-B8478E2FFF2A}" sibTransId="{8B52176D-4136-4D71-928F-768302B23CD1}"/>
    <dgm:cxn modelId="{3EDD4EEC-0A2B-4BEF-85EA-5FBE524CAC50}" srcId="{667DE100-2D82-4D3A-A98A-367B19639714}" destId="{E1CB6DB6-F017-408C-92CB-24A3E9631E5E}" srcOrd="1" destOrd="0" parTransId="{026BE2F4-E817-4A46-887B-3DD815D0AE0A}" sibTransId="{112A83EC-8979-46A2-BA31-34532A011D94}"/>
    <dgm:cxn modelId="{94F936FF-9A91-487B-BA57-BDEF202D5445}" srcId="{667DE100-2D82-4D3A-A98A-367B19639714}" destId="{C39C3AAB-960B-4041-8D00-8D31A3284873}" srcOrd="0" destOrd="0" parTransId="{B9C3D3FB-FBC7-4C7B-A6B2-524423C2CEB8}" sibTransId="{F0D355A5-895C-486C-8B95-F8BED72C29AC}"/>
    <dgm:cxn modelId="{5805C70D-9DCB-4013-84D9-DFE40B094F13}" type="presParOf" srcId="{D51B7580-79ED-4B5A-B9CB-D22F24A5A146}" destId="{E8AA1B3C-DF4E-4AD0-B9FD-62A5FEE060A9}" srcOrd="0" destOrd="0" presId="urn:microsoft.com/office/officeart/2005/8/layout/vList2"/>
    <dgm:cxn modelId="{9BE31686-EA9B-4BB2-90B7-2366C57A766F}" type="presParOf" srcId="{D51B7580-79ED-4B5A-B9CB-D22F24A5A146}" destId="{676A86CF-1ECF-4C85-86AE-D2117D9E2918}" srcOrd="1" destOrd="0" presId="urn:microsoft.com/office/officeart/2005/8/layout/vList2"/>
    <dgm:cxn modelId="{476CEA87-A06E-40B3-9D24-E528F23D3300}" type="presParOf" srcId="{D51B7580-79ED-4B5A-B9CB-D22F24A5A146}" destId="{F41A2157-70C0-4B1F-8C55-4A0FF934B6FD}" srcOrd="2" destOrd="0" presId="urn:microsoft.com/office/officeart/2005/8/layout/vList2"/>
    <dgm:cxn modelId="{18A59BD4-26A2-4671-B157-A2CE5DB1501E}" type="presParOf" srcId="{D51B7580-79ED-4B5A-B9CB-D22F24A5A146}" destId="{71AFA2C5-5B3F-45A9-A87C-49F0B1180EEA}" srcOrd="3" destOrd="0" presId="urn:microsoft.com/office/officeart/2005/8/layout/vList2"/>
    <dgm:cxn modelId="{C98951AC-FAE5-4590-BB24-A57B4899490D}" type="presParOf" srcId="{D51B7580-79ED-4B5A-B9CB-D22F24A5A146}" destId="{B684BCC3-6EC0-4CC1-B002-AC0FA8D6FA9B}" srcOrd="4" destOrd="0" presId="urn:microsoft.com/office/officeart/2005/8/layout/vList2"/>
    <dgm:cxn modelId="{D5B46F70-DCB3-40E7-8999-2E7FBCF21792}" type="presParOf" srcId="{D51B7580-79ED-4B5A-B9CB-D22F24A5A146}" destId="{0DA0EE61-C86E-4492-92EC-A53C3B599FC5}" srcOrd="5" destOrd="0" presId="urn:microsoft.com/office/officeart/2005/8/layout/vList2"/>
    <dgm:cxn modelId="{A8D0F76B-98C6-48A8-8E13-802E573D72A8}" type="presParOf" srcId="{D51B7580-79ED-4B5A-B9CB-D22F24A5A146}" destId="{DFC117DF-2FE5-42D2-8D39-A149AF2815B0}" srcOrd="6" destOrd="0" presId="urn:microsoft.com/office/officeart/2005/8/layout/vList2"/>
    <dgm:cxn modelId="{34754B8E-2EAB-42E0-BAA0-A2533CBBD87A}" type="presParOf" srcId="{D51B7580-79ED-4B5A-B9CB-D22F24A5A146}" destId="{3D5FC7E2-B159-4FF4-BCD1-45F55E83FFE2}" srcOrd="7" destOrd="0" presId="urn:microsoft.com/office/officeart/2005/8/layout/vList2"/>
    <dgm:cxn modelId="{9EA063CB-33D3-4175-89DC-C7FCD3CE8CB1}" type="presParOf" srcId="{D51B7580-79ED-4B5A-B9CB-D22F24A5A146}" destId="{71C68BA0-708F-43E6-AC5A-F3924C1E2F6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BE772-3B8B-446C-B0EF-BFAC693DDE1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13D6D98-B8E5-48AA-8B17-2FFFC8778B8B}">
      <dgm:prSet/>
      <dgm:spPr/>
      <dgm:t>
        <a:bodyPr/>
        <a:lstStyle/>
        <a:p>
          <a:r>
            <a:rPr lang="en-US"/>
            <a:t>1</a:t>
          </a:r>
          <a:r>
            <a:rPr lang="zh-CN"/>
            <a:t>）</a:t>
          </a:r>
          <a:r>
            <a:rPr lang="en-US"/>
            <a:t>Detect and Segment Hand</a:t>
          </a:r>
        </a:p>
      </dgm:t>
    </dgm:pt>
    <dgm:pt modelId="{D6AFCC4D-D900-4CC8-BDD8-000AD33CC700}" type="parTrans" cxnId="{77ECF59C-9D60-4371-9DF5-C160A4F29997}">
      <dgm:prSet/>
      <dgm:spPr/>
      <dgm:t>
        <a:bodyPr/>
        <a:lstStyle/>
        <a:p>
          <a:endParaRPr lang="en-US"/>
        </a:p>
      </dgm:t>
    </dgm:pt>
    <dgm:pt modelId="{0BEBA29F-6121-4D2B-9960-871492C688F3}" type="sibTrans" cxnId="{77ECF59C-9D60-4371-9DF5-C160A4F29997}">
      <dgm:prSet/>
      <dgm:spPr/>
      <dgm:t>
        <a:bodyPr/>
        <a:lstStyle/>
        <a:p>
          <a:endParaRPr lang="en-US"/>
        </a:p>
      </dgm:t>
    </dgm:pt>
    <dgm:pt modelId="{3C64E7A9-10B3-4CA7-8505-F5FF83F692C6}">
      <dgm:prSet/>
      <dgm:spPr/>
      <dgm:t>
        <a:bodyPr/>
        <a:lstStyle/>
        <a:p>
          <a:r>
            <a:rPr lang="en-US"/>
            <a:t>2</a:t>
          </a:r>
          <a:r>
            <a:rPr lang="zh-CN"/>
            <a:t>）</a:t>
          </a:r>
          <a:r>
            <a:rPr lang="en-US"/>
            <a:t>Estimate Pose</a:t>
          </a:r>
        </a:p>
      </dgm:t>
    </dgm:pt>
    <dgm:pt modelId="{F2F318BE-0523-41C7-ADEB-FF625FFD496F}" type="parTrans" cxnId="{0E201684-B802-4E63-83FD-3B0F0BB3EE90}">
      <dgm:prSet/>
      <dgm:spPr/>
      <dgm:t>
        <a:bodyPr/>
        <a:lstStyle/>
        <a:p>
          <a:endParaRPr lang="en-US"/>
        </a:p>
      </dgm:t>
    </dgm:pt>
    <dgm:pt modelId="{B8DFCA14-459D-400A-B62E-5D0C525995AA}" type="sibTrans" cxnId="{0E201684-B802-4E63-83FD-3B0F0BB3EE90}">
      <dgm:prSet/>
      <dgm:spPr/>
      <dgm:t>
        <a:bodyPr/>
        <a:lstStyle/>
        <a:p>
          <a:endParaRPr lang="en-US"/>
        </a:p>
      </dgm:t>
    </dgm:pt>
    <dgm:pt modelId="{5E90A4D1-5819-4FE0-8CC8-002682BA8FA2}">
      <dgm:prSet/>
      <dgm:spPr/>
      <dgm:t>
        <a:bodyPr/>
        <a:lstStyle/>
        <a:p>
          <a:r>
            <a:rPr lang="en-US"/>
            <a:t>3</a:t>
          </a:r>
          <a:r>
            <a:rPr lang="zh-CN"/>
            <a:t>）</a:t>
          </a:r>
          <a:r>
            <a:rPr lang="en-US"/>
            <a:t>Validate or Refine</a:t>
          </a:r>
        </a:p>
      </dgm:t>
    </dgm:pt>
    <dgm:pt modelId="{EF300A5B-A9B0-4AB5-84E5-CEA5E20D0ECA}" type="parTrans" cxnId="{A7EFED5E-3C86-4AD7-A614-F430EEFC3ACD}">
      <dgm:prSet/>
      <dgm:spPr/>
      <dgm:t>
        <a:bodyPr/>
        <a:lstStyle/>
        <a:p>
          <a:endParaRPr lang="en-US"/>
        </a:p>
      </dgm:t>
    </dgm:pt>
    <dgm:pt modelId="{D731D918-AB35-47DC-9DD9-0DD1A3953FE4}" type="sibTrans" cxnId="{A7EFED5E-3C86-4AD7-A614-F430EEFC3ACD}">
      <dgm:prSet/>
      <dgm:spPr/>
      <dgm:t>
        <a:bodyPr/>
        <a:lstStyle/>
        <a:p>
          <a:endParaRPr lang="en-US"/>
        </a:p>
      </dgm:t>
    </dgm:pt>
    <dgm:pt modelId="{39DD45FE-B460-4CA8-A607-EB838860C749}" type="pres">
      <dgm:prSet presAssocID="{F10BE772-3B8B-446C-B0EF-BFAC693DDE1D}" presName="linear" presStyleCnt="0">
        <dgm:presLayoutVars>
          <dgm:animLvl val="lvl"/>
          <dgm:resizeHandles val="exact"/>
        </dgm:presLayoutVars>
      </dgm:prSet>
      <dgm:spPr/>
    </dgm:pt>
    <dgm:pt modelId="{4904B7DE-11AF-4B63-867C-377DEDA01F99}" type="pres">
      <dgm:prSet presAssocID="{C13D6D98-B8E5-48AA-8B17-2FFFC8778B8B}" presName="parentText" presStyleLbl="node1" presStyleIdx="0" presStyleCnt="3">
        <dgm:presLayoutVars>
          <dgm:chMax val="0"/>
          <dgm:bulletEnabled val="1"/>
        </dgm:presLayoutVars>
      </dgm:prSet>
      <dgm:spPr/>
    </dgm:pt>
    <dgm:pt modelId="{850A3BC2-212A-4634-9700-22BE5A6DE315}" type="pres">
      <dgm:prSet presAssocID="{0BEBA29F-6121-4D2B-9960-871492C688F3}" presName="spacer" presStyleCnt="0"/>
      <dgm:spPr/>
    </dgm:pt>
    <dgm:pt modelId="{EBA66445-5DEF-44FA-871A-D8A529136B84}" type="pres">
      <dgm:prSet presAssocID="{3C64E7A9-10B3-4CA7-8505-F5FF83F692C6}" presName="parentText" presStyleLbl="node1" presStyleIdx="1" presStyleCnt="3">
        <dgm:presLayoutVars>
          <dgm:chMax val="0"/>
          <dgm:bulletEnabled val="1"/>
        </dgm:presLayoutVars>
      </dgm:prSet>
      <dgm:spPr/>
    </dgm:pt>
    <dgm:pt modelId="{2A3206F7-7AA1-44B9-8348-27CDF627E341}" type="pres">
      <dgm:prSet presAssocID="{B8DFCA14-459D-400A-B62E-5D0C525995AA}" presName="spacer" presStyleCnt="0"/>
      <dgm:spPr/>
    </dgm:pt>
    <dgm:pt modelId="{B73D4AB5-31C5-4A13-98D7-70566CAE6736}" type="pres">
      <dgm:prSet presAssocID="{5E90A4D1-5819-4FE0-8CC8-002682BA8FA2}" presName="parentText" presStyleLbl="node1" presStyleIdx="2" presStyleCnt="3">
        <dgm:presLayoutVars>
          <dgm:chMax val="0"/>
          <dgm:bulletEnabled val="1"/>
        </dgm:presLayoutVars>
      </dgm:prSet>
      <dgm:spPr/>
    </dgm:pt>
  </dgm:ptLst>
  <dgm:cxnLst>
    <dgm:cxn modelId="{C36D2231-AA68-424D-A427-96732D242C9D}" type="presOf" srcId="{3C64E7A9-10B3-4CA7-8505-F5FF83F692C6}" destId="{EBA66445-5DEF-44FA-871A-D8A529136B84}" srcOrd="0" destOrd="0" presId="urn:microsoft.com/office/officeart/2005/8/layout/vList2"/>
    <dgm:cxn modelId="{CBC27E40-D9B3-45F5-8EF2-BE9BC23975CE}" type="presOf" srcId="{5E90A4D1-5819-4FE0-8CC8-002682BA8FA2}" destId="{B73D4AB5-31C5-4A13-98D7-70566CAE6736}" srcOrd="0" destOrd="0" presId="urn:microsoft.com/office/officeart/2005/8/layout/vList2"/>
    <dgm:cxn modelId="{A7EFED5E-3C86-4AD7-A614-F430EEFC3ACD}" srcId="{F10BE772-3B8B-446C-B0EF-BFAC693DDE1D}" destId="{5E90A4D1-5819-4FE0-8CC8-002682BA8FA2}" srcOrd="2" destOrd="0" parTransId="{EF300A5B-A9B0-4AB5-84E5-CEA5E20D0ECA}" sibTransId="{D731D918-AB35-47DC-9DD9-0DD1A3953FE4}"/>
    <dgm:cxn modelId="{0E201684-B802-4E63-83FD-3B0F0BB3EE90}" srcId="{F10BE772-3B8B-446C-B0EF-BFAC693DDE1D}" destId="{3C64E7A9-10B3-4CA7-8505-F5FF83F692C6}" srcOrd="1" destOrd="0" parTransId="{F2F318BE-0523-41C7-ADEB-FF625FFD496F}" sibTransId="{B8DFCA14-459D-400A-B62E-5D0C525995AA}"/>
    <dgm:cxn modelId="{77ECF59C-9D60-4371-9DF5-C160A4F29997}" srcId="{F10BE772-3B8B-446C-B0EF-BFAC693DDE1D}" destId="{C13D6D98-B8E5-48AA-8B17-2FFFC8778B8B}" srcOrd="0" destOrd="0" parTransId="{D6AFCC4D-D900-4CC8-BDD8-000AD33CC700}" sibTransId="{0BEBA29F-6121-4D2B-9960-871492C688F3}"/>
    <dgm:cxn modelId="{DB9496B2-33A1-4719-9858-D2591AF23B8B}" type="presOf" srcId="{C13D6D98-B8E5-48AA-8B17-2FFFC8778B8B}" destId="{4904B7DE-11AF-4B63-867C-377DEDA01F99}" srcOrd="0" destOrd="0" presId="urn:microsoft.com/office/officeart/2005/8/layout/vList2"/>
    <dgm:cxn modelId="{2C58A2FF-959E-445D-A3E5-39B584FD25A6}" type="presOf" srcId="{F10BE772-3B8B-446C-B0EF-BFAC693DDE1D}" destId="{39DD45FE-B460-4CA8-A607-EB838860C749}" srcOrd="0" destOrd="0" presId="urn:microsoft.com/office/officeart/2005/8/layout/vList2"/>
    <dgm:cxn modelId="{77A67883-3DC7-418A-AE5A-0496A118EF7F}" type="presParOf" srcId="{39DD45FE-B460-4CA8-A607-EB838860C749}" destId="{4904B7DE-11AF-4B63-867C-377DEDA01F99}" srcOrd="0" destOrd="0" presId="urn:microsoft.com/office/officeart/2005/8/layout/vList2"/>
    <dgm:cxn modelId="{A8849183-EF80-4DEC-AADD-775693C1E7F4}" type="presParOf" srcId="{39DD45FE-B460-4CA8-A607-EB838860C749}" destId="{850A3BC2-212A-4634-9700-22BE5A6DE315}" srcOrd="1" destOrd="0" presId="urn:microsoft.com/office/officeart/2005/8/layout/vList2"/>
    <dgm:cxn modelId="{5040DE35-BFF2-4697-9DD3-397F35D9992C}" type="presParOf" srcId="{39DD45FE-B460-4CA8-A607-EB838860C749}" destId="{EBA66445-5DEF-44FA-871A-D8A529136B84}" srcOrd="2" destOrd="0" presId="urn:microsoft.com/office/officeart/2005/8/layout/vList2"/>
    <dgm:cxn modelId="{BDDF4F7E-373A-4B1F-AD3D-4A79BE861842}" type="presParOf" srcId="{39DD45FE-B460-4CA8-A607-EB838860C749}" destId="{2A3206F7-7AA1-44B9-8348-27CDF627E341}" srcOrd="3" destOrd="0" presId="urn:microsoft.com/office/officeart/2005/8/layout/vList2"/>
    <dgm:cxn modelId="{8D69A28C-3430-429A-B6A5-DC0D93878113}" type="presParOf" srcId="{39DD45FE-B460-4CA8-A607-EB838860C749}" destId="{B73D4AB5-31C5-4A13-98D7-70566CAE673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6965E5-78F5-44A9-A5C1-0BEEC3CC7F6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3B5783A-3116-4BE6-955A-A38590CF14F8}">
      <dgm:prSet/>
      <dgm:spPr/>
      <dgm:t>
        <a:bodyPr/>
        <a:lstStyle/>
        <a:p>
          <a:r>
            <a:rPr lang="en-US"/>
            <a:t>1</a:t>
          </a:r>
          <a:r>
            <a:rPr lang="zh-CN"/>
            <a:t>）手分辨率低（</a:t>
          </a:r>
          <a:r>
            <a:rPr lang="en-US"/>
            <a:t>Low-res hand</a:t>
          </a:r>
          <a:r>
            <a:rPr lang="zh-CN"/>
            <a:t>）</a:t>
          </a:r>
          <a:endParaRPr lang="en-US"/>
        </a:p>
      </dgm:t>
    </dgm:pt>
    <dgm:pt modelId="{4A1072D6-867F-4B7F-84A0-E00390562285}" type="parTrans" cxnId="{F796C937-6ACD-42A1-8DFB-40D27BC5E354}">
      <dgm:prSet/>
      <dgm:spPr/>
      <dgm:t>
        <a:bodyPr/>
        <a:lstStyle/>
        <a:p>
          <a:endParaRPr lang="en-US"/>
        </a:p>
      </dgm:t>
    </dgm:pt>
    <dgm:pt modelId="{DFA33ADC-2CDA-467A-B812-3763D7CD5639}" type="sibTrans" cxnId="{F796C937-6ACD-42A1-8DFB-40D27BC5E354}">
      <dgm:prSet/>
      <dgm:spPr/>
      <dgm:t>
        <a:bodyPr/>
        <a:lstStyle/>
        <a:p>
          <a:endParaRPr lang="en-US"/>
        </a:p>
      </dgm:t>
    </dgm:pt>
    <dgm:pt modelId="{52D30D5F-CF34-4225-BB39-6DC0EED237B2}">
      <dgm:prSet/>
      <dgm:spPr/>
      <dgm:t>
        <a:bodyPr/>
        <a:lstStyle/>
        <a:p>
          <a:r>
            <a:rPr lang="en-US"/>
            <a:t>2</a:t>
          </a:r>
          <a:r>
            <a:rPr lang="zh-CN"/>
            <a:t>）背景杂乱（</a:t>
          </a:r>
          <a:r>
            <a:rPr lang="en-US"/>
            <a:t>Clutter background</a:t>
          </a:r>
          <a:r>
            <a:rPr lang="zh-CN"/>
            <a:t>）</a:t>
          </a:r>
          <a:endParaRPr lang="en-US"/>
        </a:p>
      </dgm:t>
    </dgm:pt>
    <dgm:pt modelId="{096B6F29-E248-445B-A680-A2EFEEFF0AC6}" type="parTrans" cxnId="{9B5E7D2D-76EE-4C51-AD58-A77EAEEF1B17}">
      <dgm:prSet/>
      <dgm:spPr/>
      <dgm:t>
        <a:bodyPr/>
        <a:lstStyle/>
        <a:p>
          <a:endParaRPr lang="en-US"/>
        </a:p>
      </dgm:t>
    </dgm:pt>
    <dgm:pt modelId="{DBC59EBB-5FB1-4E3D-AA92-C7B28896C960}" type="sibTrans" cxnId="{9B5E7D2D-76EE-4C51-AD58-A77EAEEF1B17}">
      <dgm:prSet/>
      <dgm:spPr/>
      <dgm:t>
        <a:bodyPr/>
        <a:lstStyle/>
        <a:p>
          <a:endParaRPr lang="en-US"/>
        </a:p>
      </dgm:t>
    </dgm:pt>
    <dgm:pt modelId="{C9E3593A-D73B-471E-BD41-53E38B6DA800}">
      <dgm:prSet/>
      <dgm:spPr/>
      <dgm:t>
        <a:bodyPr/>
        <a:lstStyle/>
        <a:p>
          <a:r>
            <a:rPr lang="en-US"/>
            <a:t>3</a:t>
          </a:r>
          <a:r>
            <a:rPr lang="zh-CN"/>
            <a:t>）手与其它对象交互（</a:t>
          </a:r>
          <a:r>
            <a:rPr lang="en-US"/>
            <a:t>Object/surface interaction</a:t>
          </a:r>
          <a:r>
            <a:rPr lang="zh-CN"/>
            <a:t>）</a:t>
          </a:r>
          <a:endParaRPr lang="en-US"/>
        </a:p>
      </dgm:t>
    </dgm:pt>
    <dgm:pt modelId="{4F7C2EAF-3B5F-4AC1-B2FA-DAE605B8196F}" type="parTrans" cxnId="{B86B3C17-2C1B-408E-9C73-2E1D21CBB137}">
      <dgm:prSet/>
      <dgm:spPr/>
      <dgm:t>
        <a:bodyPr/>
        <a:lstStyle/>
        <a:p>
          <a:endParaRPr lang="en-US"/>
        </a:p>
      </dgm:t>
    </dgm:pt>
    <dgm:pt modelId="{F82386BE-2DA4-45B9-B159-A6A99043615A}" type="sibTrans" cxnId="{B86B3C17-2C1B-408E-9C73-2E1D21CBB137}">
      <dgm:prSet/>
      <dgm:spPr/>
      <dgm:t>
        <a:bodyPr/>
        <a:lstStyle/>
        <a:p>
          <a:endParaRPr lang="en-US"/>
        </a:p>
      </dgm:t>
    </dgm:pt>
    <dgm:pt modelId="{14A94F4A-04AD-45CC-AB5B-25013C3A2D1C}">
      <dgm:prSet/>
      <dgm:spPr/>
      <dgm:t>
        <a:bodyPr/>
        <a:lstStyle/>
        <a:p>
          <a:r>
            <a:rPr lang="en-US"/>
            <a:t>4</a:t>
          </a:r>
          <a:r>
            <a:rPr lang="zh-CN"/>
            <a:t>）手被遮挡（</a:t>
          </a:r>
          <a:r>
            <a:rPr lang="en-US"/>
            <a:t>Occlusions/Self-occlusions</a:t>
          </a:r>
          <a:r>
            <a:rPr lang="zh-CN"/>
            <a:t>）</a:t>
          </a:r>
          <a:endParaRPr lang="en-US"/>
        </a:p>
      </dgm:t>
    </dgm:pt>
    <dgm:pt modelId="{644D087A-682F-4216-BAB4-C09B5817FB4F}" type="parTrans" cxnId="{86F46CF9-EA33-439A-99D1-1D217D9C8CBA}">
      <dgm:prSet/>
      <dgm:spPr/>
      <dgm:t>
        <a:bodyPr/>
        <a:lstStyle/>
        <a:p>
          <a:endParaRPr lang="en-US"/>
        </a:p>
      </dgm:t>
    </dgm:pt>
    <dgm:pt modelId="{2EE68709-FF98-42EE-8789-C5F4842C1CB0}" type="sibTrans" cxnId="{86F46CF9-EA33-439A-99D1-1D217D9C8CBA}">
      <dgm:prSet/>
      <dgm:spPr/>
      <dgm:t>
        <a:bodyPr/>
        <a:lstStyle/>
        <a:p>
          <a:endParaRPr lang="en-US"/>
        </a:p>
      </dgm:t>
    </dgm:pt>
    <dgm:pt modelId="{344ECDA0-0EE2-4644-BEA9-14C8509F339A}">
      <dgm:prSet/>
      <dgm:spPr/>
      <dgm:t>
        <a:bodyPr/>
        <a:lstStyle/>
        <a:p>
          <a:r>
            <a:rPr lang="en-US" dirty="0"/>
            <a:t>5</a:t>
          </a:r>
          <a:r>
            <a:rPr lang="zh-CN" dirty="0"/>
            <a:t>）不同手势相似（</a:t>
          </a:r>
          <a:r>
            <a:rPr lang="en-US" dirty="0"/>
            <a:t>Self-similarity</a:t>
          </a:r>
          <a:r>
            <a:rPr lang="zh-CN" dirty="0"/>
            <a:t>）</a:t>
          </a:r>
          <a:endParaRPr lang="en-US" dirty="0"/>
        </a:p>
      </dgm:t>
    </dgm:pt>
    <dgm:pt modelId="{223641F3-1BD9-4BFF-A05E-FC5A062781F5}" type="parTrans" cxnId="{FA13ADBD-3269-49A2-B1C3-68183135DE01}">
      <dgm:prSet/>
      <dgm:spPr/>
      <dgm:t>
        <a:bodyPr/>
        <a:lstStyle/>
        <a:p>
          <a:endParaRPr lang="en-US"/>
        </a:p>
      </dgm:t>
    </dgm:pt>
    <dgm:pt modelId="{B6B69620-07F6-475F-85DC-492DFA5C9CC9}" type="sibTrans" cxnId="{FA13ADBD-3269-49A2-B1C3-68183135DE01}">
      <dgm:prSet/>
      <dgm:spPr/>
      <dgm:t>
        <a:bodyPr/>
        <a:lstStyle/>
        <a:p>
          <a:endParaRPr lang="en-US"/>
        </a:p>
      </dgm:t>
    </dgm:pt>
    <dgm:pt modelId="{83648F14-D8EB-49E5-B09A-0F9916EC7456}">
      <dgm:prSet/>
      <dgm:spPr/>
      <dgm:t>
        <a:bodyPr/>
        <a:lstStyle/>
        <a:p>
          <a:r>
            <a:rPr lang="en-US"/>
            <a:t>6</a:t>
          </a:r>
          <a:r>
            <a:rPr lang="zh-CN"/>
            <a:t>）多自由度（</a:t>
          </a:r>
          <a:r>
            <a:rPr lang="en-US"/>
            <a:t>many DoF(Degree of Freedom)</a:t>
          </a:r>
          <a:r>
            <a:rPr lang="zh-CN"/>
            <a:t>）</a:t>
          </a:r>
          <a:endParaRPr lang="en-US"/>
        </a:p>
      </dgm:t>
    </dgm:pt>
    <dgm:pt modelId="{375E2E33-B887-46FB-8388-A42AF146902B}" type="parTrans" cxnId="{FC54FE68-65F9-4E68-8FEE-C00AF8739636}">
      <dgm:prSet/>
      <dgm:spPr/>
      <dgm:t>
        <a:bodyPr/>
        <a:lstStyle/>
        <a:p>
          <a:endParaRPr lang="en-US"/>
        </a:p>
      </dgm:t>
    </dgm:pt>
    <dgm:pt modelId="{3B647123-FD67-4871-9FDB-96266C5EDFC2}" type="sibTrans" cxnId="{FC54FE68-65F9-4E68-8FEE-C00AF8739636}">
      <dgm:prSet/>
      <dgm:spPr/>
      <dgm:t>
        <a:bodyPr/>
        <a:lstStyle/>
        <a:p>
          <a:endParaRPr lang="en-US"/>
        </a:p>
      </dgm:t>
    </dgm:pt>
    <dgm:pt modelId="{2954E8FD-C2C3-4F9C-A630-AC54BFE6500D}">
      <dgm:prSet/>
      <dgm:spPr/>
      <dgm:t>
        <a:bodyPr/>
        <a:lstStyle/>
        <a:p>
          <a:r>
            <a:rPr lang="en-US"/>
            <a:t>7</a:t>
          </a:r>
          <a:r>
            <a:rPr lang="zh-CN"/>
            <a:t>）多视角（</a:t>
          </a:r>
          <a:r>
            <a:rPr lang="en-US"/>
            <a:t>Multiple viewpoints</a:t>
          </a:r>
          <a:r>
            <a:rPr lang="zh-CN"/>
            <a:t>）</a:t>
          </a:r>
          <a:endParaRPr lang="en-US"/>
        </a:p>
      </dgm:t>
    </dgm:pt>
    <dgm:pt modelId="{FFF91A1B-EF64-49CF-85FF-F44FFDDC2CE1}" type="parTrans" cxnId="{7812C9F4-319F-491F-A306-88A49AC4FBB6}">
      <dgm:prSet/>
      <dgm:spPr/>
      <dgm:t>
        <a:bodyPr/>
        <a:lstStyle/>
        <a:p>
          <a:endParaRPr lang="en-US"/>
        </a:p>
      </dgm:t>
    </dgm:pt>
    <dgm:pt modelId="{19B28734-BCAA-4DA4-A3C0-EAAA32591316}" type="sibTrans" cxnId="{7812C9F4-319F-491F-A306-88A49AC4FBB6}">
      <dgm:prSet/>
      <dgm:spPr/>
      <dgm:t>
        <a:bodyPr/>
        <a:lstStyle/>
        <a:p>
          <a:endParaRPr lang="en-US"/>
        </a:p>
      </dgm:t>
    </dgm:pt>
    <dgm:pt modelId="{F684A336-6A36-4E08-A50A-2DD07C0D00B6}">
      <dgm:prSet/>
      <dgm:spPr/>
      <dgm:t>
        <a:bodyPr/>
        <a:lstStyle/>
        <a:p>
          <a:r>
            <a:rPr lang="en-US"/>
            <a:t>8</a:t>
          </a:r>
          <a:r>
            <a:rPr lang="zh-CN"/>
            <a:t>）不同的形状和尺寸</a:t>
          </a:r>
          <a:endParaRPr lang="en-US"/>
        </a:p>
      </dgm:t>
    </dgm:pt>
    <dgm:pt modelId="{0DC3D078-048D-4D20-89E0-856700FE4231}" type="parTrans" cxnId="{B7EDCCDF-047B-4D31-8808-58A25FEA5777}">
      <dgm:prSet/>
      <dgm:spPr/>
      <dgm:t>
        <a:bodyPr/>
        <a:lstStyle/>
        <a:p>
          <a:endParaRPr lang="en-US"/>
        </a:p>
      </dgm:t>
    </dgm:pt>
    <dgm:pt modelId="{1613313A-469E-422F-95F8-07F391F0F8E1}" type="sibTrans" cxnId="{B7EDCCDF-047B-4D31-8808-58A25FEA5777}">
      <dgm:prSet/>
      <dgm:spPr/>
      <dgm:t>
        <a:bodyPr/>
        <a:lstStyle/>
        <a:p>
          <a:endParaRPr lang="en-US"/>
        </a:p>
      </dgm:t>
    </dgm:pt>
    <dgm:pt modelId="{3089E551-F67F-4DE1-88E3-9C437F803A71}" type="pres">
      <dgm:prSet presAssocID="{196965E5-78F5-44A9-A5C1-0BEEC3CC7F6D}" presName="linear" presStyleCnt="0">
        <dgm:presLayoutVars>
          <dgm:animLvl val="lvl"/>
          <dgm:resizeHandles val="exact"/>
        </dgm:presLayoutVars>
      </dgm:prSet>
      <dgm:spPr/>
    </dgm:pt>
    <dgm:pt modelId="{C3DA0E25-B201-4CF2-B5C4-5583E4335F21}" type="pres">
      <dgm:prSet presAssocID="{D3B5783A-3116-4BE6-955A-A38590CF14F8}" presName="parentText" presStyleLbl="node1" presStyleIdx="0" presStyleCnt="8">
        <dgm:presLayoutVars>
          <dgm:chMax val="0"/>
          <dgm:bulletEnabled val="1"/>
        </dgm:presLayoutVars>
      </dgm:prSet>
      <dgm:spPr/>
    </dgm:pt>
    <dgm:pt modelId="{A6672667-AE5D-4017-B68B-460D373A7BEE}" type="pres">
      <dgm:prSet presAssocID="{DFA33ADC-2CDA-467A-B812-3763D7CD5639}" presName="spacer" presStyleCnt="0"/>
      <dgm:spPr/>
    </dgm:pt>
    <dgm:pt modelId="{76A7F839-446F-40D0-A06D-FC8A7DDFB4B3}" type="pres">
      <dgm:prSet presAssocID="{52D30D5F-CF34-4225-BB39-6DC0EED237B2}" presName="parentText" presStyleLbl="node1" presStyleIdx="1" presStyleCnt="8">
        <dgm:presLayoutVars>
          <dgm:chMax val="0"/>
          <dgm:bulletEnabled val="1"/>
        </dgm:presLayoutVars>
      </dgm:prSet>
      <dgm:spPr/>
    </dgm:pt>
    <dgm:pt modelId="{0788A81A-679F-456F-86BB-FA8F79F3F7D7}" type="pres">
      <dgm:prSet presAssocID="{DBC59EBB-5FB1-4E3D-AA92-C7B28896C960}" presName="spacer" presStyleCnt="0"/>
      <dgm:spPr/>
    </dgm:pt>
    <dgm:pt modelId="{7894C15D-6AAB-43CF-9BA0-DE943C3D747B}" type="pres">
      <dgm:prSet presAssocID="{C9E3593A-D73B-471E-BD41-53E38B6DA800}" presName="parentText" presStyleLbl="node1" presStyleIdx="2" presStyleCnt="8">
        <dgm:presLayoutVars>
          <dgm:chMax val="0"/>
          <dgm:bulletEnabled val="1"/>
        </dgm:presLayoutVars>
      </dgm:prSet>
      <dgm:spPr/>
    </dgm:pt>
    <dgm:pt modelId="{0814CDF1-A9DB-4EE6-AE55-3410C1F9A0F0}" type="pres">
      <dgm:prSet presAssocID="{F82386BE-2DA4-45B9-B159-A6A99043615A}" presName="spacer" presStyleCnt="0"/>
      <dgm:spPr/>
    </dgm:pt>
    <dgm:pt modelId="{1F014A8D-BCF1-4443-8D26-D287CB4FA479}" type="pres">
      <dgm:prSet presAssocID="{14A94F4A-04AD-45CC-AB5B-25013C3A2D1C}" presName="parentText" presStyleLbl="node1" presStyleIdx="3" presStyleCnt="8">
        <dgm:presLayoutVars>
          <dgm:chMax val="0"/>
          <dgm:bulletEnabled val="1"/>
        </dgm:presLayoutVars>
      </dgm:prSet>
      <dgm:spPr/>
    </dgm:pt>
    <dgm:pt modelId="{636769F4-0466-41B2-B54C-CDA9E2CB16CE}" type="pres">
      <dgm:prSet presAssocID="{2EE68709-FF98-42EE-8789-C5F4842C1CB0}" presName="spacer" presStyleCnt="0"/>
      <dgm:spPr/>
    </dgm:pt>
    <dgm:pt modelId="{CA10D65B-5300-4263-B08B-8C07785366E2}" type="pres">
      <dgm:prSet presAssocID="{344ECDA0-0EE2-4644-BEA9-14C8509F339A}" presName="parentText" presStyleLbl="node1" presStyleIdx="4" presStyleCnt="8">
        <dgm:presLayoutVars>
          <dgm:chMax val="0"/>
          <dgm:bulletEnabled val="1"/>
        </dgm:presLayoutVars>
      </dgm:prSet>
      <dgm:spPr/>
    </dgm:pt>
    <dgm:pt modelId="{551E7200-4A6A-4362-8F9A-2683840727CB}" type="pres">
      <dgm:prSet presAssocID="{B6B69620-07F6-475F-85DC-492DFA5C9CC9}" presName="spacer" presStyleCnt="0"/>
      <dgm:spPr/>
    </dgm:pt>
    <dgm:pt modelId="{37B11817-5E53-4418-8911-3EC95BAEE2C5}" type="pres">
      <dgm:prSet presAssocID="{83648F14-D8EB-49E5-B09A-0F9916EC7456}" presName="parentText" presStyleLbl="node1" presStyleIdx="5" presStyleCnt="8">
        <dgm:presLayoutVars>
          <dgm:chMax val="0"/>
          <dgm:bulletEnabled val="1"/>
        </dgm:presLayoutVars>
      </dgm:prSet>
      <dgm:spPr/>
    </dgm:pt>
    <dgm:pt modelId="{2486A9CF-3EC4-4736-B361-D8D39A5F4451}" type="pres">
      <dgm:prSet presAssocID="{3B647123-FD67-4871-9FDB-96266C5EDFC2}" presName="spacer" presStyleCnt="0"/>
      <dgm:spPr/>
    </dgm:pt>
    <dgm:pt modelId="{3963C620-1270-4E51-A168-5DC23BBB59B1}" type="pres">
      <dgm:prSet presAssocID="{2954E8FD-C2C3-4F9C-A630-AC54BFE6500D}" presName="parentText" presStyleLbl="node1" presStyleIdx="6" presStyleCnt="8">
        <dgm:presLayoutVars>
          <dgm:chMax val="0"/>
          <dgm:bulletEnabled val="1"/>
        </dgm:presLayoutVars>
      </dgm:prSet>
      <dgm:spPr/>
    </dgm:pt>
    <dgm:pt modelId="{2A737C5B-2F23-4B27-B4C0-71201EE29D6B}" type="pres">
      <dgm:prSet presAssocID="{19B28734-BCAA-4DA4-A3C0-EAAA32591316}" presName="spacer" presStyleCnt="0"/>
      <dgm:spPr/>
    </dgm:pt>
    <dgm:pt modelId="{C6A64319-2F45-4BAD-A9AD-0CA310B371DE}" type="pres">
      <dgm:prSet presAssocID="{F684A336-6A36-4E08-A50A-2DD07C0D00B6}" presName="parentText" presStyleLbl="node1" presStyleIdx="7" presStyleCnt="8">
        <dgm:presLayoutVars>
          <dgm:chMax val="0"/>
          <dgm:bulletEnabled val="1"/>
        </dgm:presLayoutVars>
      </dgm:prSet>
      <dgm:spPr/>
    </dgm:pt>
  </dgm:ptLst>
  <dgm:cxnLst>
    <dgm:cxn modelId="{B86B3C17-2C1B-408E-9C73-2E1D21CBB137}" srcId="{196965E5-78F5-44A9-A5C1-0BEEC3CC7F6D}" destId="{C9E3593A-D73B-471E-BD41-53E38B6DA800}" srcOrd="2" destOrd="0" parTransId="{4F7C2EAF-3B5F-4AC1-B2FA-DAE605B8196F}" sibTransId="{F82386BE-2DA4-45B9-B159-A6A99043615A}"/>
    <dgm:cxn modelId="{0127E61E-D8EC-407D-AB37-14289967667C}" type="presOf" srcId="{14A94F4A-04AD-45CC-AB5B-25013C3A2D1C}" destId="{1F014A8D-BCF1-4443-8D26-D287CB4FA479}" srcOrd="0" destOrd="0" presId="urn:microsoft.com/office/officeart/2005/8/layout/vList2"/>
    <dgm:cxn modelId="{9D37C027-D323-42A9-81B0-332C994D5C12}" type="presOf" srcId="{D3B5783A-3116-4BE6-955A-A38590CF14F8}" destId="{C3DA0E25-B201-4CF2-B5C4-5583E4335F21}" srcOrd="0" destOrd="0" presId="urn:microsoft.com/office/officeart/2005/8/layout/vList2"/>
    <dgm:cxn modelId="{9B5E7D2D-76EE-4C51-AD58-A77EAEEF1B17}" srcId="{196965E5-78F5-44A9-A5C1-0BEEC3CC7F6D}" destId="{52D30D5F-CF34-4225-BB39-6DC0EED237B2}" srcOrd="1" destOrd="0" parTransId="{096B6F29-E248-445B-A680-A2EFEEFF0AC6}" sibTransId="{DBC59EBB-5FB1-4E3D-AA92-C7B28896C960}"/>
    <dgm:cxn modelId="{F796C937-6ACD-42A1-8DFB-40D27BC5E354}" srcId="{196965E5-78F5-44A9-A5C1-0BEEC3CC7F6D}" destId="{D3B5783A-3116-4BE6-955A-A38590CF14F8}" srcOrd="0" destOrd="0" parTransId="{4A1072D6-867F-4B7F-84A0-E00390562285}" sibTransId="{DFA33ADC-2CDA-467A-B812-3763D7CD5639}"/>
    <dgm:cxn modelId="{2CF6755C-65F5-492C-B1B2-DEA448CBF868}" type="presOf" srcId="{2954E8FD-C2C3-4F9C-A630-AC54BFE6500D}" destId="{3963C620-1270-4E51-A168-5DC23BBB59B1}" srcOrd="0" destOrd="0" presId="urn:microsoft.com/office/officeart/2005/8/layout/vList2"/>
    <dgm:cxn modelId="{0FA04764-7546-42C9-8C33-7C7C7C297173}" type="presOf" srcId="{F684A336-6A36-4E08-A50A-2DD07C0D00B6}" destId="{C6A64319-2F45-4BAD-A9AD-0CA310B371DE}" srcOrd="0" destOrd="0" presId="urn:microsoft.com/office/officeart/2005/8/layout/vList2"/>
    <dgm:cxn modelId="{FC54FE68-65F9-4E68-8FEE-C00AF8739636}" srcId="{196965E5-78F5-44A9-A5C1-0BEEC3CC7F6D}" destId="{83648F14-D8EB-49E5-B09A-0F9916EC7456}" srcOrd="5" destOrd="0" parTransId="{375E2E33-B887-46FB-8388-A42AF146902B}" sibTransId="{3B647123-FD67-4871-9FDB-96266C5EDFC2}"/>
    <dgm:cxn modelId="{3113B14C-2224-4C3E-8B5B-A3671255C1AE}" type="presOf" srcId="{C9E3593A-D73B-471E-BD41-53E38B6DA800}" destId="{7894C15D-6AAB-43CF-9BA0-DE943C3D747B}" srcOrd="0" destOrd="0" presId="urn:microsoft.com/office/officeart/2005/8/layout/vList2"/>
    <dgm:cxn modelId="{988FE9A8-C640-45EB-89CD-1623DBAB7EC9}" type="presOf" srcId="{52D30D5F-CF34-4225-BB39-6DC0EED237B2}" destId="{76A7F839-446F-40D0-A06D-FC8A7DDFB4B3}" srcOrd="0" destOrd="0" presId="urn:microsoft.com/office/officeart/2005/8/layout/vList2"/>
    <dgm:cxn modelId="{FA13ADBD-3269-49A2-B1C3-68183135DE01}" srcId="{196965E5-78F5-44A9-A5C1-0BEEC3CC7F6D}" destId="{344ECDA0-0EE2-4644-BEA9-14C8509F339A}" srcOrd="4" destOrd="0" parTransId="{223641F3-1BD9-4BFF-A05E-FC5A062781F5}" sibTransId="{B6B69620-07F6-475F-85DC-492DFA5C9CC9}"/>
    <dgm:cxn modelId="{F21336C4-24F3-4FD4-860A-52364E3DDD79}" type="presOf" srcId="{83648F14-D8EB-49E5-B09A-0F9916EC7456}" destId="{37B11817-5E53-4418-8911-3EC95BAEE2C5}" srcOrd="0" destOrd="0" presId="urn:microsoft.com/office/officeart/2005/8/layout/vList2"/>
    <dgm:cxn modelId="{B7EDCCDF-047B-4D31-8808-58A25FEA5777}" srcId="{196965E5-78F5-44A9-A5C1-0BEEC3CC7F6D}" destId="{F684A336-6A36-4E08-A50A-2DD07C0D00B6}" srcOrd="7" destOrd="0" parTransId="{0DC3D078-048D-4D20-89E0-856700FE4231}" sibTransId="{1613313A-469E-422F-95F8-07F391F0F8E1}"/>
    <dgm:cxn modelId="{CC3E44EB-7B1F-4596-B1D2-87128AB9AE82}" type="presOf" srcId="{344ECDA0-0EE2-4644-BEA9-14C8509F339A}" destId="{CA10D65B-5300-4263-B08B-8C07785366E2}" srcOrd="0" destOrd="0" presId="urn:microsoft.com/office/officeart/2005/8/layout/vList2"/>
    <dgm:cxn modelId="{7812C9F4-319F-491F-A306-88A49AC4FBB6}" srcId="{196965E5-78F5-44A9-A5C1-0BEEC3CC7F6D}" destId="{2954E8FD-C2C3-4F9C-A630-AC54BFE6500D}" srcOrd="6" destOrd="0" parTransId="{FFF91A1B-EF64-49CF-85FF-F44FFDDC2CE1}" sibTransId="{19B28734-BCAA-4DA4-A3C0-EAAA32591316}"/>
    <dgm:cxn modelId="{28185DF7-7DDD-4CD4-81A4-467481C491A9}" type="presOf" srcId="{196965E5-78F5-44A9-A5C1-0BEEC3CC7F6D}" destId="{3089E551-F67F-4DE1-88E3-9C437F803A71}" srcOrd="0" destOrd="0" presId="urn:microsoft.com/office/officeart/2005/8/layout/vList2"/>
    <dgm:cxn modelId="{86F46CF9-EA33-439A-99D1-1D217D9C8CBA}" srcId="{196965E5-78F5-44A9-A5C1-0BEEC3CC7F6D}" destId="{14A94F4A-04AD-45CC-AB5B-25013C3A2D1C}" srcOrd="3" destOrd="0" parTransId="{644D087A-682F-4216-BAB4-C09B5817FB4F}" sibTransId="{2EE68709-FF98-42EE-8789-C5F4842C1CB0}"/>
    <dgm:cxn modelId="{7E18F99D-9006-4F04-BE33-136BF9DDAB59}" type="presParOf" srcId="{3089E551-F67F-4DE1-88E3-9C437F803A71}" destId="{C3DA0E25-B201-4CF2-B5C4-5583E4335F21}" srcOrd="0" destOrd="0" presId="urn:microsoft.com/office/officeart/2005/8/layout/vList2"/>
    <dgm:cxn modelId="{15160F63-AD6D-4FBB-AEC6-A2A11AFF9641}" type="presParOf" srcId="{3089E551-F67F-4DE1-88E3-9C437F803A71}" destId="{A6672667-AE5D-4017-B68B-460D373A7BEE}" srcOrd="1" destOrd="0" presId="urn:microsoft.com/office/officeart/2005/8/layout/vList2"/>
    <dgm:cxn modelId="{FDA8C67D-893D-4994-BDB3-0473AC6922FA}" type="presParOf" srcId="{3089E551-F67F-4DE1-88E3-9C437F803A71}" destId="{76A7F839-446F-40D0-A06D-FC8A7DDFB4B3}" srcOrd="2" destOrd="0" presId="urn:microsoft.com/office/officeart/2005/8/layout/vList2"/>
    <dgm:cxn modelId="{BB9157A8-A567-4DA6-8B14-186C8A8A4CEE}" type="presParOf" srcId="{3089E551-F67F-4DE1-88E3-9C437F803A71}" destId="{0788A81A-679F-456F-86BB-FA8F79F3F7D7}" srcOrd="3" destOrd="0" presId="urn:microsoft.com/office/officeart/2005/8/layout/vList2"/>
    <dgm:cxn modelId="{CCF4A98D-C293-40EC-89F0-771822A14B5B}" type="presParOf" srcId="{3089E551-F67F-4DE1-88E3-9C437F803A71}" destId="{7894C15D-6AAB-43CF-9BA0-DE943C3D747B}" srcOrd="4" destOrd="0" presId="urn:microsoft.com/office/officeart/2005/8/layout/vList2"/>
    <dgm:cxn modelId="{17F819B9-5CA2-4B87-AAF4-3C015EC7655C}" type="presParOf" srcId="{3089E551-F67F-4DE1-88E3-9C437F803A71}" destId="{0814CDF1-A9DB-4EE6-AE55-3410C1F9A0F0}" srcOrd="5" destOrd="0" presId="urn:microsoft.com/office/officeart/2005/8/layout/vList2"/>
    <dgm:cxn modelId="{8A9A925C-EACF-4B1F-8EDB-84FB1AE5313D}" type="presParOf" srcId="{3089E551-F67F-4DE1-88E3-9C437F803A71}" destId="{1F014A8D-BCF1-4443-8D26-D287CB4FA479}" srcOrd="6" destOrd="0" presId="urn:microsoft.com/office/officeart/2005/8/layout/vList2"/>
    <dgm:cxn modelId="{FE7AF262-BAA7-496D-BB26-6C2ECC16BA57}" type="presParOf" srcId="{3089E551-F67F-4DE1-88E3-9C437F803A71}" destId="{636769F4-0466-41B2-B54C-CDA9E2CB16CE}" srcOrd="7" destOrd="0" presId="urn:microsoft.com/office/officeart/2005/8/layout/vList2"/>
    <dgm:cxn modelId="{54D0A5D9-E180-4D73-B94B-692E56265A6E}" type="presParOf" srcId="{3089E551-F67F-4DE1-88E3-9C437F803A71}" destId="{CA10D65B-5300-4263-B08B-8C07785366E2}" srcOrd="8" destOrd="0" presId="urn:microsoft.com/office/officeart/2005/8/layout/vList2"/>
    <dgm:cxn modelId="{458CC9A8-6B44-4C13-A723-964FA667280F}" type="presParOf" srcId="{3089E551-F67F-4DE1-88E3-9C437F803A71}" destId="{551E7200-4A6A-4362-8F9A-2683840727CB}" srcOrd="9" destOrd="0" presId="urn:microsoft.com/office/officeart/2005/8/layout/vList2"/>
    <dgm:cxn modelId="{AD6FBC26-2BB5-497E-BA9E-A78613F31617}" type="presParOf" srcId="{3089E551-F67F-4DE1-88E3-9C437F803A71}" destId="{37B11817-5E53-4418-8911-3EC95BAEE2C5}" srcOrd="10" destOrd="0" presId="urn:microsoft.com/office/officeart/2005/8/layout/vList2"/>
    <dgm:cxn modelId="{04B92505-FBA8-4CA3-AE18-F4FB484D6327}" type="presParOf" srcId="{3089E551-F67F-4DE1-88E3-9C437F803A71}" destId="{2486A9CF-3EC4-4736-B361-D8D39A5F4451}" srcOrd="11" destOrd="0" presId="urn:microsoft.com/office/officeart/2005/8/layout/vList2"/>
    <dgm:cxn modelId="{4A1867A5-C071-43D3-8C44-CBFC7D8E5524}" type="presParOf" srcId="{3089E551-F67F-4DE1-88E3-9C437F803A71}" destId="{3963C620-1270-4E51-A168-5DC23BBB59B1}" srcOrd="12" destOrd="0" presId="urn:microsoft.com/office/officeart/2005/8/layout/vList2"/>
    <dgm:cxn modelId="{97F56FCC-7B0F-4D42-B0E0-FDED8B107758}" type="presParOf" srcId="{3089E551-F67F-4DE1-88E3-9C437F803A71}" destId="{2A737C5B-2F23-4B27-B4C0-71201EE29D6B}" srcOrd="13" destOrd="0" presId="urn:microsoft.com/office/officeart/2005/8/layout/vList2"/>
    <dgm:cxn modelId="{075AB1B3-EC09-4718-A5D8-1F2CD424484F}" type="presParOf" srcId="{3089E551-F67F-4DE1-88E3-9C437F803A71}" destId="{C6A64319-2F45-4BAD-A9AD-0CA310B371DE}"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311EBF-74B8-4C87-BC2D-35CFFF2B494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62A3DE4-EC9C-4817-9323-F3408ADD6349}">
      <dgm:prSet/>
      <dgm:spPr/>
      <dgm:t>
        <a:bodyPr/>
        <a:lstStyle/>
        <a:p>
          <a:r>
            <a:rPr lang="zh-CN" b="1"/>
            <a:t>主要贡献：</a:t>
          </a:r>
          <a:endParaRPr lang="en-US"/>
        </a:p>
      </dgm:t>
    </dgm:pt>
    <dgm:pt modelId="{B10BDCD2-3CEC-425D-B9F0-6D7AE3FFB375}" type="parTrans" cxnId="{B052FA69-1FA3-4ED6-AEAF-5065913D686D}">
      <dgm:prSet/>
      <dgm:spPr/>
      <dgm:t>
        <a:bodyPr/>
        <a:lstStyle/>
        <a:p>
          <a:endParaRPr lang="en-US"/>
        </a:p>
      </dgm:t>
    </dgm:pt>
    <dgm:pt modelId="{EB388860-2EAB-43F0-8097-FC9A28A0F2F7}" type="sibTrans" cxnId="{B052FA69-1FA3-4ED6-AEAF-5065913D686D}">
      <dgm:prSet/>
      <dgm:spPr/>
      <dgm:t>
        <a:bodyPr/>
        <a:lstStyle/>
        <a:p>
          <a:endParaRPr lang="en-US"/>
        </a:p>
      </dgm:t>
    </dgm:pt>
    <dgm:pt modelId="{48CF6A94-1E87-4091-AE44-BB731FD906AE}">
      <dgm:prSet/>
      <dgm:spPr/>
      <dgm:t>
        <a:bodyPr/>
        <a:lstStyle/>
        <a:p>
          <a:r>
            <a:rPr lang="zh-CN"/>
            <a:t>第一篇使用</a:t>
          </a:r>
          <a:r>
            <a:rPr lang="en-US"/>
            <a:t>pointNet</a:t>
          </a:r>
          <a:r>
            <a:rPr lang="zh-CN"/>
            <a:t>解决 </a:t>
          </a:r>
          <a:r>
            <a:rPr lang="en-US"/>
            <a:t>Hand Pose Estimation</a:t>
          </a:r>
          <a:r>
            <a:rPr lang="zh-CN"/>
            <a:t>的文章，对比传统的</a:t>
          </a:r>
          <a:r>
            <a:rPr lang="en-US"/>
            <a:t>3D CNN</a:t>
          </a:r>
          <a:r>
            <a:rPr lang="zh-CN"/>
            <a:t>方法效率更高。</a:t>
          </a:r>
          <a:endParaRPr lang="en-US"/>
        </a:p>
      </dgm:t>
    </dgm:pt>
    <dgm:pt modelId="{010974F1-069A-4F83-A4A2-944EFE7497A9}" type="parTrans" cxnId="{B44563F9-FBAF-4DFE-8DBE-3BC9E3E2EAE4}">
      <dgm:prSet/>
      <dgm:spPr/>
      <dgm:t>
        <a:bodyPr/>
        <a:lstStyle/>
        <a:p>
          <a:endParaRPr lang="en-US"/>
        </a:p>
      </dgm:t>
    </dgm:pt>
    <dgm:pt modelId="{0DB7AA07-50D2-4BFA-BE41-FADEF4FDE598}" type="sibTrans" cxnId="{B44563F9-FBAF-4DFE-8DBE-3BC9E3E2EAE4}">
      <dgm:prSet/>
      <dgm:spPr/>
      <dgm:t>
        <a:bodyPr/>
        <a:lstStyle/>
        <a:p>
          <a:endParaRPr lang="en-US"/>
        </a:p>
      </dgm:t>
    </dgm:pt>
    <dgm:pt modelId="{D578EBA8-449B-4A74-B764-2394EEB5D5E2}">
      <dgm:prSet/>
      <dgm:spPr/>
      <dgm:t>
        <a:bodyPr/>
        <a:lstStyle/>
        <a:p>
          <a:r>
            <a:rPr lang="zh-CN"/>
            <a:t>使用 </a:t>
          </a:r>
          <a:r>
            <a:rPr lang="en-US"/>
            <a:t>oriented bounding box</a:t>
          </a:r>
          <a:r>
            <a:rPr lang="zh-CN"/>
            <a:t>的方法在</a:t>
          </a:r>
          <a:r>
            <a:rPr lang="en-US"/>
            <a:t>obb</a:t>
          </a:r>
          <a:r>
            <a:rPr lang="zh-CN"/>
            <a:t>里将输入点云坐标归一化，应对输入与输出旋转有关产生识别不准确的问题。</a:t>
          </a:r>
          <a:endParaRPr lang="en-US"/>
        </a:p>
      </dgm:t>
    </dgm:pt>
    <dgm:pt modelId="{6B6930D8-8525-43B4-A44C-58CBA5687E80}" type="parTrans" cxnId="{DA03BCE2-3FD4-4E4A-84F6-EE26E0B75FC6}">
      <dgm:prSet/>
      <dgm:spPr/>
      <dgm:t>
        <a:bodyPr/>
        <a:lstStyle/>
        <a:p>
          <a:endParaRPr lang="en-US"/>
        </a:p>
      </dgm:t>
    </dgm:pt>
    <dgm:pt modelId="{E132D10C-DDFE-4DEE-A77D-A22D31CC4135}" type="sibTrans" cxnId="{DA03BCE2-3FD4-4E4A-84F6-EE26E0B75FC6}">
      <dgm:prSet/>
      <dgm:spPr/>
      <dgm:t>
        <a:bodyPr/>
        <a:lstStyle/>
        <a:p>
          <a:endParaRPr lang="en-US"/>
        </a:p>
      </dgm:t>
    </dgm:pt>
    <dgm:pt modelId="{9A7D90E1-DAC9-47CB-A9BC-206F2ACB07B0}">
      <dgm:prSet/>
      <dgm:spPr/>
      <dgm:t>
        <a:bodyPr/>
        <a:lstStyle/>
        <a:p>
          <a:r>
            <a:rPr lang="zh-CN"/>
            <a:t>增加指尖修正网络，使识别准确率更高。</a:t>
          </a:r>
          <a:endParaRPr lang="en-US"/>
        </a:p>
      </dgm:t>
    </dgm:pt>
    <dgm:pt modelId="{1A7FEC43-1047-4EB9-831A-8858857C7DEB}" type="parTrans" cxnId="{DC4FB962-EDD7-4876-BC67-309D83B1E828}">
      <dgm:prSet/>
      <dgm:spPr/>
      <dgm:t>
        <a:bodyPr/>
        <a:lstStyle/>
        <a:p>
          <a:endParaRPr lang="en-US"/>
        </a:p>
      </dgm:t>
    </dgm:pt>
    <dgm:pt modelId="{744D4469-22C3-40B9-8A71-EF1C944ED85F}" type="sibTrans" cxnId="{DC4FB962-EDD7-4876-BC67-309D83B1E828}">
      <dgm:prSet/>
      <dgm:spPr/>
      <dgm:t>
        <a:bodyPr/>
        <a:lstStyle/>
        <a:p>
          <a:endParaRPr lang="en-US"/>
        </a:p>
      </dgm:t>
    </dgm:pt>
    <dgm:pt modelId="{BBF9547E-816A-4101-B1D0-B4E66FACBE01}">
      <dgm:prSet/>
      <dgm:spPr/>
      <dgm:t>
        <a:bodyPr/>
        <a:lstStyle/>
        <a:p>
          <a:r>
            <a:rPr lang="zh-CN"/>
            <a:t>运行时间：</a:t>
          </a:r>
          <a:r>
            <a:rPr lang="en-US"/>
            <a:t>20.5ms </a:t>
          </a:r>
          <a:r>
            <a:rPr lang="zh-CN"/>
            <a:t>模块大小：</a:t>
          </a:r>
          <a:r>
            <a:rPr lang="en-US"/>
            <a:t>10.3MB</a:t>
          </a:r>
          <a:r>
            <a:rPr lang="zh-CN"/>
            <a:t>（对比</a:t>
          </a:r>
          <a:r>
            <a:rPr lang="en-US"/>
            <a:t>3D CNN</a:t>
          </a:r>
          <a:r>
            <a:rPr lang="zh-CN"/>
            <a:t>网络</a:t>
          </a:r>
          <a:r>
            <a:rPr lang="en-US"/>
            <a:t>420MB</a:t>
          </a:r>
          <a:r>
            <a:rPr lang="zh-CN"/>
            <a:t>）</a:t>
          </a:r>
          <a:endParaRPr lang="en-US"/>
        </a:p>
      </dgm:t>
    </dgm:pt>
    <dgm:pt modelId="{9F5AD7EF-8D73-41C1-A8C0-400A8DFB4254}" type="parTrans" cxnId="{EE178268-2E82-4D8A-BAE6-E6A168CEE6C9}">
      <dgm:prSet/>
      <dgm:spPr/>
      <dgm:t>
        <a:bodyPr/>
        <a:lstStyle/>
        <a:p>
          <a:endParaRPr lang="en-US"/>
        </a:p>
      </dgm:t>
    </dgm:pt>
    <dgm:pt modelId="{16ECC8C4-3613-4F53-B080-2C10F39457C9}" type="sibTrans" cxnId="{EE178268-2E82-4D8A-BAE6-E6A168CEE6C9}">
      <dgm:prSet/>
      <dgm:spPr/>
      <dgm:t>
        <a:bodyPr/>
        <a:lstStyle/>
        <a:p>
          <a:endParaRPr lang="en-US"/>
        </a:p>
      </dgm:t>
    </dgm:pt>
    <dgm:pt modelId="{34F1D1CF-3BA9-42F4-9ECF-DFFEE71127AA}" type="pres">
      <dgm:prSet presAssocID="{29311EBF-74B8-4C87-BC2D-35CFFF2B494B}" presName="vert0" presStyleCnt="0">
        <dgm:presLayoutVars>
          <dgm:dir/>
          <dgm:animOne val="branch"/>
          <dgm:animLvl val="lvl"/>
        </dgm:presLayoutVars>
      </dgm:prSet>
      <dgm:spPr/>
    </dgm:pt>
    <dgm:pt modelId="{A1DEF5FE-8281-4881-9294-1906285FF1A6}" type="pres">
      <dgm:prSet presAssocID="{E62A3DE4-EC9C-4817-9323-F3408ADD6349}" presName="thickLine" presStyleLbl="alignNode1" presStyleIdx="0" presStyleCnt="5"/>
      <dgm:spPr/>
    </dgm:pt>
    <dgm:pt modelId="{F6B60F9F-5C7F-4936-A546-4B72A2637A32}" type="pres">
      <dgm:prSet presAssocID="{E62A3DE4-EC9C-4817-9323-F3408ADD6349}" presName="horz1" presStyleCnt="0"/>
      <dgm:spPr/>
    </dgm:pt>
    <dgm:pt modelId="{7960AF9E-9D82-46DF-AF73-A3DEDC9EFEEE}" type="pres">
      <dgm:prSet presAssocID="{E62A3DE4-EC9C-4817-9323-F3408ADD6349}" presName="tx1" presStyleLbl="revTx" presStyleIdx="0" presStyleCnt="5"/>
      <dgm:spPr/>
    </dgm:pt>
    <dgm:pt modelId="{44407C5B-8168-48DB-9A56-7E9C27B03AF4}" type="pres">
      <dgm:prSet presAssocID="{E62A3DE4-EC9C-4817-9323-F3408ADD6349}" presName="vert1" presStyleCnt="0"/>
      <dgm:spPr/>
    </dgm:pt>
    <dgm:pt modelId="{8936D528-03A9-4C69-ABD4-298C6D44813D}" type="pres">
      <dgm:prSet presAssocID="{48CF6A94-1E87-4091-AE44-BB731FD906AE}" presName="thickLine" presStyleLbl="alignNode1" presStyleIdx="1" presStyleCnt="5"/>
      <dgm:spPr/>
    </dgm:pt>
    <dgm:pt modelId="{5707CF16-EBD8-464B-9AF7-E2B0D14D7365}" type="pres">
      <dgm:prSet presAssocID="{48CF6A94-1E87-4091-AE44-BB731FD906AE}" presName="horz1" presStyleCnt="0"/>
      <dgm:spPr/>
    </dgm:pt>
    <dgm:pt modelId="{664557A3-3E2D-4A0D-9738-7B1311ACB4F7}" type="pres">
      <dgm:prSet presAssocID="{48CF6A94-1E87-4091-AE44-BB731FD906AE}" presName="tx1" presStyleLbl="revTx" presStyleIdx="1" presStyleCnt="5"/>
      <dgm:spPr/>
    </dgm:pt>
    <dgm:pt modelId="{1ADFA158-AA82-49D0-A52B-36B984A1CB9A}" type="pres">
      <dgm:prSet presAssocID="{48CF6A94-1E87-4091-AE44-BB731FD906AE}" presName="vert1" presStyleCnt="0"/>
      <dgm:spPr/>
    </dgm:pt>
    <dgm:pt modelId="{4F833FDA-6F95-45EA-BFDB-D54D129BD109}" type="pres">
      <dgm:prSet presAssocID="{D578EBA8-449B-4A74-B764-2394EEB5D5E2}" presName="thickLine" presStyleLbl="alignNode1" presStyleIdx="2" presStyleCnt="5"/>
      <dgm:spPr/>
    </dgm:pt>
    <dgm:pt modelId="{FBE61020-7321-4EEF-83EF-B4C3E4DF8EEB}" type="pres">
      <dgm:prSet presAssocID="{D578EBA8-449B-4A74-B764-2394EEB5D5E2}" presName="horz1" presStyleCnt="0"/>
      <dgm:spPr/>
    </dgm:pt>
    <dgm:pt modelId="{B0A90A81-57BA-4B98-A8F6-6E257609ABC6}" type="pres">
      <dgm:prSet presAssocID="{D578EBA8-449B-4A74-B764-2394EEB5D5E2}" presName="tx1" presStyleLbl="revTx" presStyleIdx="2" presStyleCnt="5"/>
      <dgm:spPr/>
    </dgm:pt>
    <dgm:pt modelId="{0C09ADF8-946B-4DAD-BCD7-9F983AFEC2FF}" type="pres">
      <dgm:prSet presAssocID="{D578EBA8-449B-4A74-B764-2394EEB5D5E2}" presName="vert1" presStyleCnt="0"/>
      <dgm:spPr/>
    </dgm:pt>
    <dgm:pt modelId="{D1B3CC63-93EE-4A9A-ADF2-AA7FD3839444}" type="pres">
      <dgm:prSet presAssocID="{9A7D90E1-DAC9-47CB-A9BC-206F2ACB07B0}" presName="thickLine" presStyleLbl="alignNode1" presStyleIdx="3" presStyleCnt="5"/>
      <dgm:spPr/>
    </dgm:pt>
    <dgm:pt modelId="{E2CB7A87-CF61-4FA6-8CEE-BEA8EC1DCF30}" type="pres">
      <dgm:prSet presAssocID="{9A7D90E1-DAC9-47CB-A9BC-206F2ACB07B0}" presName="horz1" presStyleCnt="0"/>
      <dgm:spPr/>
    </dgm:pt>
    <dgm:pt modelId="{066A2972-4BBE-4542-8DA5-9B2FFAE2F105}" type="pres">
      <dgm:prSet presAssocID="{9A7D90E1-DAC9-47CB-A9BC-206F2ACB07B0}" presName="tx1" presStyleLbl="revTx" presStyleIdx="3" presStyleCnt="5"/>
      <dgm:spPr/>
    </dgm:pt>
    <dgm:pt modelId="{70676595-4485-4D4F-BF6B-5551924D90E6}" type="pres">
      <dgm:prSet presAssocID="{9A7D90E1-DAC9-47CB-A9BC-206F2ACB07B0}" presName="vert1" presStyleCnt="0"/>
      <dgm:spPr/>
    </dgm:pt>
    <dgm:pt modelId="{C82C5C7C-8433-40EE-AECC-DC40415F9853}" type="pres">
      <dgm:prSet presAssocID="{BBF9547E-816A-4101-B1D0-B4E66FACBE01}" presName="thickLine" presStyleLbl="alignNode1" presStyleIdx="4" presStyleCnt="5"/>
      <dgm:spPr/>
    </dgm:pt>
    <dgm:pt modelId="{5E0F8527-C042-4232-BB75-232CFCB887A2}" type="pres">
      <dgm:prSet presAssocID="{BBF9547E-816A-4101-B1D0-B4E66FACBE01}" presName="horz1" presStyleCnt="0"/>
      <dgm:spPr/>
    </dgm:pt>
    <dgm:pt modelId="{BEA5EA31-B9E3-471D-A2EA-E56B0C5B1C3C}" type="pres">
      <dgm:prSet presAssocID="{BBF9547E-816A-4101-B1D0-B4E66FACBE01}" presName="tx1" presStyleLbl="revTx" presStyleIdx="4" presStyleCnt="5"/>
      <dgm:spPr/>
    </dgm:pt>
    <dgm:pt modelId="{BB2225DD-F2B0-4047-A667-8C8035C3D569}" type="pres">
      <dgm:prSet presAssocID="{BBF9547E-816A-4101-B1D0-B4E66FACBE01}" presName="vert1" presStyleCnt="0"/>
      <dgm:spPr/>
    </dgm:pt>
  </dgm:ptLst>
  <dgm:cxnLst>
    <dgm:cxn modelId="{67002B02-CCE1-4F2C-B29A-A80285891B73}" type="presOf" srcId="{E62A3DE4-EC9C-4817-9323-F3408ADD6349}" destId="{7960AF9E-9D82-46DF-AF73-A3DEDC9EFEEE}" srcOrd="0" destOrd="0" presId="urn:microsoft.com/office/officeart/2008/layout/LinedList"/>
    <dgm:cxn modelId="{DC2F320B-686F-430A-A03D-F7797C132329}" type="presOf" srcId="{D578EBA8-449B-4A74-B764-2394EEB5D5E2}" destId="{B0A90A81-57BA-4B98-A8F6-6E257609ABC6}" srcOrd="0" destOrd="0" presId="urn:microsoft.com/office/officeart/2008/layout/LinedList"/>
    <dgm:cxn modelId="{59F02017-B6E5-4054-B484-F0F7CDB4AE8F}" type="presOf" srcId="{9A7D90E1-DAC9-47CB-A9BC-206F2ACB07B0}" destId="{066A2972-4BBE-4542-8DA5-9B2FFAE2F105}" srcOrd="0" destOrd="0" presId="urn:microsoft.com/office/officeart/2008/layout/LinedList"/>
    <dgm:cxn modelId="{FF68AA32-E07A-4A1A-A14A-FE30AF851F1A}" type="presOf" srcId="{48CF6A94-1E87-4091-AE44-BB731FD906AE}" destId="{664557A3-3E2D-4A0D-9738-7B1311ACB4F7}" srcOrd="0" destOrd="0" presId="urn:microsoft.com/office/officeart/2008/layout/LinedList"/>
    <dgm:cxn modelId="{DC4FB962-EDD7-4876-BC67-309D83B1E828}" srcId="{29311EBF-74B8-4C87-BC2D-35CFFF2B494B}" destId="{9A7D90E1-DAC9-47CB-A9BC-206F2ACB07B0}" srcOrd="3" destOrd="0" parTransId="{1A7FEC43-1047-4EB9-831A-8858857C7DEB}" sibTransId="{744D4469-22C3-40B9-8A71-EF1C944ED85F}"/>
    <dgm:cxn modelId="{EE178268-2E82-4D8A-BAE6-E6A168CEE6C9}" srcId="{29311EBF-74B8-4C87-BC2D-35CFFF2B494B}" destId="{BBF9547E-816A-4101-B1D0-B4E66FACBE01}" srcOrd="4" destOrd="0" parTransId="{9F5AD7EF-8D73-41C1-A8C0-400A8DFB4254}" sibTransId="{16ECC8C4-3613-4F53-B080-2C10F39457C9}"/>
    <dgm:cxn modelId="{B052FA69-1FA3-4ED6-AEAF-5065913D686D}" srcId="{29311EBF-74B8-4C87-BC2D-35CFFF2B494B}" destId="{E62A3DE4-EC9C-4817-9323-F3408ADD6349}" srcOrd="0" destOrd="0" parTransId="{B10BDCD2-3CEC-425D-B9F0-6D7AE3FFB375}" sibTransId="{EB388860-2EAB-43F0-8097-FC9A28A0F2F7}"/>
    <dgm:cxn modelId="{DA03BCE2-3FD4-4E4A-84F6-EE26E0B75FC6}" srcId="{29311EBF-74B8-4C87-BC2D-35CFFF2B494B}" destId="{D578EBA8-449B-4A74-B764-2394EEB5D5E2}" srcOrd="2" destOrd="0" parTransId="{6B6930D8-8525-43B4-A44C-58CBA5687E80}" sibTransId="{E132D10C-DDFE-4DEE-A77D-A22D31CC4135}"/>
    <dgm:cxn modelId="{1D73F2F7-33BC-477F-894F-186D1EB9EDE0}" type="presOf" srcId="{29311EBF-74B8-4C87-BC2D-35CFFF2B494B}" destId="{34F1D1CF-3BA9-42F4-9ECF-DFFEE71127AA}" srcOrd="0" destOrd="0" presId="urn:microsoft.com/office/officeart/2008/layout/LinedList"/>
    <dgm:cxn modelId="{B44563F9-FBAF-4DFE-8DBE-3BC9E3E2EAE4}" srcId="{29311EBF-74B8-4C87-BC2D-35CFFF2B494B}" destId="{48CF6A94-1E87-4091-AE44-BB731FD906AE}" srcOrd="1" destOrd="0" parTransId="{010974F1-069A-4F83-A4A2-944EFE7497A9}" sibTransId="{0DB7AA07-50D2-4BFA-BE41-FADEF4FDE598}"/>
    <dgm:cxn modelId="{4B4565FC-36F8-4B45-A1E7-7380083261CF}" type="presOf" srcId="{BBF9547E-816A-4101-B1D0-B4E66FACBE01}" destId="{BEA5EA31-B9E3-471D-A2EA-E56B0C5B1C3C}" srcOrd="0" destOrd="0" presId="urn:microsoft.com/office/officeart/2008/layout/LinedList"/>
    <dgm:cxn modelId="{EA3C38BF-1592-412B-ACF9-B9769FF839DE}" type="presParOf" srcId="{34F1D1CF-3BA9-42F4-9ECF-DFFEE71127AA}" destId="{A1DEF5FE-8281-4881-9294-1906285FF1A6}" srcOrd="0" destOrd="0" presId="urn:microsoft.com/office/officeart/2008/layout/LinedList"/>
    <dgm:cxn modelId="{AD2D7810-D41A-4E19-B645-59F07409AC5D}" type="presParOf" srcId="{34F1D1CF-3BA9-42F4-9ECF-DFFEE71127AA}" destId="{F6B60F9F-5C7F-4936-A546-4B72A2637A32}" srcOrd="1" destOrd="0" presId="urn:microsoft.com/office/officeart/2008/layout/LinedList"/>
    <dgm:cxn modelId="{6B48387D-E6CE-4F0A-96C2-9915A2467DC4}" type="presParOf" srcId="{F6B60F9F-5C7F-4936-A546-4B72A2637A32}" destId="{7960AF9E-9D82-46DF-AF73-A3DEDC9EFEEE}" srcOrd="0" destOrd="0" presId="urn:microsoft.com/office/officeart/2008/layout/LinedList"/>
    <dgm:cxn modelId="{E50ED430-850D-4F0B-A92F-1CFD6609884B}" type="presParOf" srcId="{F6B60F9F-5C7F-4936-A546-4B72A2637A32}" destId="{44407C5B-8168-48DB-9A56-7E9C27B03AF4}" srcOrd="1" destOrd="0" presId="urn:microsoft.com/office/officeart/2008/layout/LinedList"/>
    <dgm:cxn modelId="{12C8EF9F-D1DA-4C9A-A763-5430004EFB4E}" type="presParOf" srcId="{34F1D1CF-3BA9-42F4-9ECF-DFFEE71127AA}" destId="{8936D528-03A9-4C69-ABD4-298C6D44813D}" srcOrd="2" destOrd="0" presId="urn:microsoft.com/office/officeart/2008/layout/LinedList"/>
    <dgm:cxn modelId="{233A4FA0-59AB-416A-9277-1331AD2C61C0}" type="presParOf" srcId="{34F1D1CF-3BA9-42F4-9ECF-DFFEE71127AA}" destId="{5707CF16-EBD8-464B-9AF7-E2B0D14D7365}" srcOrd="3" destOrd="0" presId="urn:microsoft.com/office/officeart/2008/layout/LinedList"/>
    <dgm:cxn modelId="{A90551E6-49C8-44F8-AE0D-C5DF61E89E35}" type="presParOf" srcId="{5707CF16-EBD8-464B-9AF7-E2B0D14D7365}" destId="{664557A3-3E2D-4A0D-9738-7B1311ACB4F7}" srcOrd="0" destOrd="0" presId="urn:microsoft.com/office/officeart/2008/layout/LinedList"/>
    <dgm:cxn modelId="{D11211E8-A751-4848-8685-C7D244EC2613}" type="presParOf" srcId="{5707CF16-EBD8-464B-9AF7-E2B0D14D7365}" destId="{1ADFA158-AA82-49D0-A52B-36B984A1CB9A}" srcOrd="1" destOrd="0" presId="urn:microsoft.com/office/officeart/2008/layout/LinedList"/>
    <dgm:cxn modelId="{EF2503C4-BB63-4FE2-B5DA-33DA3019D04A}" type="presParOf" srcId="{34F1D1CF-3BA9-42F4-9ECF-DFFEE71127AA}" destId="{4F833FDA-6F95-45EA-BFDB-D54D129BD109}" srcOrd="4" destOrd="0" presId="urn:microsoft.com/office/officeart/2008/layout/LinedList"/>
    <dgm:cxn modelId="{C53B824A-8184-46B3-9CB0-E0DA5E21360F}" type="presParOf" srcId="{34F1D1CF-3BA9-42F4-9ECF-DFFEE71127AA}" destId="{FBE61020-7321-4EEF-83EF-B4C3E4DF8EEB}" srcOrd="5" destOrd="0" presId="urn:microsoft.com/office/officeart/2008/layout/LinedList"/>
    <dgm:cxn modelId="{8171B505-2448-451E-9906-472166F1C6C9}" type="presParOf" srcId="{FBE61020-7321-4EEF-83EF-B4C3E4DF8EEB}" destId="{B0A90A81-57BA-4B98-A8F6-6E257609ABC6}" srcOrd="0" destOrd="0" presId="urn:microsoft.com/office/officeart/2008/layout/LinedList"/>
    <dgm:cxn modelId="{1F45BA65-2233-494C-9B83-2657D4061A73}" type="presParOf" srcId="{FBE61020-7321-4EEF-83EF-B4C3E4DF8EEB}" destId="{0C09ADF8-946B-4DAD-BCD7-9F983AFEC2FF}" srcOrd="1" destOrd="0" presId="urn:microsoft.com/office/officeart/2008/layout/LinedList"/>
    <dgm:cxn modelId="{54784B33-1816-4FEA-A129-ED18EDC9D6D9}" type="presParOf" srcId="{34F1D1CF-3BA9-42F4-9ECF-DFFEE71127AA}" destId="{D1B3CC63-93EE-4A9A-ADF2-AA7FD3839444}" srcOrd="6" destOrd="0" presId="urn:microsoft.com/office/officeart/2008/layout/LinedList"/>
    <dgm:cxn modelId="{9178DF71-0DA1-46D3-A3F5-A0CA70958517}" type="presParOf" srcId="{34F1D1CF-3BA9-42F4-9ECF-DFFEE71127AA}" destId="{E2CB7A87-CF61-4FA6-8CEE-BEA8EC1DCF30}" srcOrd="7" destOrd="0" presId="urn:microsoft.com/office/officeart/2008/layout/LinedList"/>
    <dgm:cxn modelId="{E8730722-5C4A-4E9F-900B-314716511928}" type="presParOf" srcId="{E2CB7A87-CF61-4FA6-8CEE-BEA8EC1DCF30}" destId="{066A2972-4BBE-4542-8DA5-9B2FFAE2F105}" srcOrd="0" destOrd="0" presId="urn:microsoft.com/office/officeart/2008/layout/LinedList"/>
    <dgm:cxn modelId="{5EAC9561-DC22-45C2-8285-43FE242FE7D1}" type="presParOf" srcId="{E2CB7A87-CF61-4FA6-8CEE-BEA8EC1DCF30}" destId="{70676595-4485-4D4F-BF6B-5551924D90E6}" srcOrd="1" destOrd="0" presId="urn:microsoft.com/office/officeart/2008/layout/LinedList"/>
    <dgm:cxn modelId="{FC3173EC-386E-496F-A640-FAF4EEE67610}" type="presParOf" srcId="{34F1D1CF-3BA9-42F4-9ECF-DFFEE71127AA}" destId="{C82C5C7C-8433-40EE-AECC-DC40415F9853}" srcOrd="8" destOrd="0" presId="urn:microsoft.com/office/officeart/2008/layout/LinedList"/>
    <dgm:cxn modelId="{3B593739-8A0C-4D15-B04F-DA0FE0BBDEA8}" type="presParOf" srcId="{34F1D1CF-3BA9-42F4-9ECF-DFFEE71127AA}" destId="{5E0F8527-C042-4232-BB75-232CFCB887A2}" srcOrd="9" destOrd="0" presId="urn:microsoft.com/office/officeart/2008/layout/LinedList"/>
    <dgm:cxn modelId="{01718B72-ABB7-4D88-9108-A2F79891BA9A}" type="presParOf" srcId="{5E0F8527-C042-4232-BB75-232CFCB887A2}" destId="{BEA5EA31-B9E3-471D-A2EA-E56B0C5B1C3C}" srcOrd="0" destOrd="0" presId="urn:microsoft.com/office/officeart/2008/layout/LinedList"/>
    <dgm:cxn modelId="{FE35E599-F086-421B-8C38-5500F848782F}" type="presParOf" srcId="{5E0F8527-C042-4232-BB75-232CFCB887A2}" destId="{BB2225DD-F2B0-4047-A667-8C8035C3D5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0E1B45-CDDC-4FA8-9764-CDF6E4C7C41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B863DE2-7AEB-4B87-967C-CE4A3297EBC4}">
      <dgm:prSet/>
      <dgm:spPr/>
      <dgm:t>
        <a:bodyPr/>
        <a:lstStyle/>
        <a:p>
          <a:r>
            <a:rPr lang="zh-CN" dirty="0"/>
            <a:t>传统</a:t>
          </a:r>
          <a:r>
            <a:rPr lang="en-US" dirty="0"/>
            <a:t>3D CNN</a:t>
          </a:r>
          <a:r>
            <a:rPr lang="zh-CN" dirty="0"/>
            <a:t>网络使用深度图像</a:t>
          </a:r>
          <a:r>
            <a:rPr lang="en-US" dirty="0"/>
            <a:t>3D</a:t>
          </a:r>
          <a:r>
            <a:rPr lang="zh-CN" dirty="0"/>
            <a:t>像素化后的方式进行与</a:t>
          </a:r>
          <a:r>
            <a:rPr lang="en-US" dirty="0"/>
            <a:t>2D CNN</a:t>
          </a:r>
          <a:r>
            <a:rPr lang="zh-CN" dirty="0"/>
            <a:t>类似的卷积处理。但是众所周知：</a:t>
          </a:r>
          <a:endParaRPr lang="en-US" dirty="0"/>
        </a:p>
      </dgm:t>
    </dgm:pt>
    <dgm:pt modelId="{3D99BAB3-F2C9-489B-8756-FBB4B33AAD60}" type="parTrans" cxnId="{58D7B5E8-99E5-4739-B783-B4F51DA354FB}">
      <dgm:prSet/>
      <dgm:spPr/>
      <dgm:t>
        <a:bodyPr/>
        <a:lstStyle/>
        <a:p>
          <a:endParaRPr lang="en-US"/>
        </a:p>
      </dgm:t>
    </dgm:pt>
    <dgm:pt modelId="{C8D286FA-E0AC-4267-9BA5-607A4B36FF02}" type="sibTrans" cxnId="{58D7B5E8-99E5-4739-B783-B4F51DA354FB}">
      <dgm:prSet/>
      <dgm:spPr/>
      <dgm:t>
        <a:bodyPr/>
        <a:lstStyle/>
        <a:p>
          <a:endParaRPr lang="en-US"/>
        </a:p>
      </dgm:t>
    </dgm:pt>
    <dgm:pt modelId="{76B38D49-B128-4566-A76C-BEE6DB3B743A}">
      <dgm:prSet/>
      <dgm:spPr/>
      <dgm:t>
        <a:bodyPr/>
        <a:lstStyle/>
        <a:p>
          <a:r>
            <a:rPr lang="zh-CN"/>
            <a:t>①多加一个维度需要增加一个维度的参数，这样的叠加会使得</a:t>
          </a:r>
          <a:r>
            <a:rPr lang="en-US"/>
            <a:t>3D CNN </a:t>
          </a:r>
          <a:r>
            <a:rPr lang="zh-CN"/>
            <a:t>网络处理速度变的很慢，相对的，设备要求很高。</a:t>
          </a:r>
          <a:endParaRPr lang="en-US"/>
        </a:p>
      </dgm:t>
    </dgm:pt>
    <dgm:pt modelId="{0AD9FBED-91A4-47E7-A3BF-F21689204411}" type="parTrans" cxnId="{2E74272D-2EB2-434A-8422-565984462E15}">
      <dgm:prSet/>
      <dgm:spPr/>
      <dgm:t>
        <a:bodyPr/>
        <a:lstStyle/>
        <a:p>
          <a:endParaRPr lang="en-US"/>
        </a:p>
      </dgm:t>
    </dgm:pt>
    <dgm:pt modelId="{A539FA0E-5265-42A8-89BD-3CF513C7EB3B}" type="sibTrans" cxnId="{2E74272D-2EB2-434A-8422-565984462E15}">
      <dgm:prSet/>
      <dgm:spPr/>
      <dgm:t>
        <a:bodyPr/>
        <a:lstStyle/>
        <a:p>
          <a:endParaRPr lang="en-US"/>
        </a:p>
      </dgm:t>
    </dgm:pt>
    <dgm:pt modelId="{A4D748FA-C305-47E5-8620-0F8F46CCE467}">
      <dgm:prSet/>
      <dgm:spPr/>
      <dgm:t>
        <a:bodyPr/>
        <a:lstStyle/>
        <a:p>
          <a:r>
            <a:rPr lang="zh-CN"/>
            <a:t>②三维空间体素化（</a:t>
          </a:r>
          <a:r>
            <a:rPr lang="en-US"/>
            <a:t>Volumetric</a:t>
          </a:r>
          <a:r>
            <a:rPr lang="zh-CN"/>
            <a:t>）后会存在很多空间上的浪费。</a:t>
          </a:r>
          <a:endParaRPr lang="en-US"/>
        </a:p>
      </dgm:t>
    </dgm:pt>
    <dgm:pt modelId="{F8CFA5D1-4CAB-4903-8EC8-29BD83684A16}" type="parTrans" cxnId="{D72236C0-7880-4F88-BB38-9A4FDC91CAD2}">
      <dgm:prSet/>
      <dgm:spPr/>
      <dgm:t>
        <a:bodyPr/>
        <a:lstStyle/>
        <a:p>
          <a:endParaRPr lang="en-US"/>
        </a:p>
      </dgm:t>
    </dgm:pt>
    <dgm:pt modelId="{699EBE8D-5CBC-4822-8C77-DED5080E45BD}" type="sibTrans" cxnId="{D72236C0-7880-4F88-BB38-9A4FDC91CAD2}">
      <dgm:prSet/>
      <dgm:spPr/>
      <dgm:t>
        <a:bodyPr/>
        <a:lstStyle/>
        <a:p>
          <a:endParaRPr lang="en-US"/>
        </a:p>
      </dgm:t>
    </dgm:pt>
    <dgm:pt modelId="{FEAFEF1D-9989-41AB-BC5C-B52A47ACF803}" type="pres">
      <dgm:prSet presAssocID="{2C0E1B45-CDDC-4FA8-9764-CDF6E4C7C414}" presName="vert0" presStyleCnt="0">
        <dgm:presLayoutVars>
          <dgm:dir/>
          <dgm:animOne val="branch"/>
          <dgm:animLvl val="lvl"/>
        </dgm:presLayoutVars>
      </dgm:prSet>
      <dgm:spPr/>
    </dgm:pt>
    <dgm:pt modelId="{172E453B-0C76-430F-B590-38CCB85493EC}" type="pres">
      <dgm:prSet presAssocID="{AB863DE2-7AEB-4B87-967C-CE4A3297EBC4}" presName="thickLine" presStyleLbl="alignNode1" presStyleIdx="0" presStyleCnt="3"/>
      <dgm:spPr/>
    </dgm:pt>
    <dgm:pt modelId="{B9F73BBB-368A-4ED6-BF05-008E435FEFEB}" type="pres">
      <dgm:prSet presAssocID="{AB863DE2-7AEB-4B87-967C-CE4A3297EBC4}" presName="horz1" presStyleCnt="0"/>
      <dgm:spPr/>
    </dgm:pt>
    <dgm:pt modelId="{309941E5-4918-49F4-A687-1112072A7316}" type="pres">
      <dgm:prSet presAssocID="{AB863DE2-7AEB-4B87-967C-CE4A3297EBC4}" presName="tx1" presStyleLbl="revTx" presStyleIdx="0" presStyleCnt="3"/>
      <dgm:spPr/>
    </dgm:pt>
    <dgm:pt modelId="{AFDB3FFA-9374-42DF-973D-A232D5B743F6}" type="pres">
      <dgm:prSet presAssocID="{AB863DE2-7AEB-4B87-967C-CE4A3297EBC4}" presName="vert1" presStyleCnt="0"/>
      <dgm:spPr/>
    </dgm:pt>
    <dgm:pt modelId="{E29E8264-DE8A-4494-9DA6-0A8D4CE1CE0F}" type="pres">
      <dgm:prSet presAssocID="{76B38D49-B128-4566-A76C-BEE6DB3B743A}" presName="thickLine" presStyleLbl="alignNode1" presStyleIdx="1" presStyleCnt="3"/>
      <dgm:spPr/>
    </dgm:pt>
    <dgm:pt modelId="{EB3F65CE-F43B-472C-9B93-29F7FAEA95E7}" type="pres">
      <dgm:prSet presAssocID="{76B38D49-B128-4566-A76C-BEE6DB3B743A}" presName="horz1" presStyleCnt="0"/>
      <dgm:spPr/>
    </dgm:pt>
    <dgm:pt modelId="{BA5025D3-CA58-4FF6-A1F5-B43F2D50DC22}" type="pres">
      <dgm:prSet presAssocID="{76B38D49-B128-4566-A76C-BEE6DB3B743A}" presName="tx1" presStyleLbl="revTx" presStyleIdx="1" presStyleCnt="3"/>
      <dgm:spPr/>
    </dgm:pt>
    <dgm:pt modelId="{1732AD5B-F2A9-45C6-8EFF-0CBB97676B5C}" type="pres">
      <dgm:prSet presAssocID="{76B38D49-B128-4566-A76C-BEE6DB3B743A}" presName="vert1" presStyleCnt="0"/>
      <dgm:spPr/>
    </dgm:pt>
    <dgm:pt modelId="{06C9786C-CEEA-4235-9D6C-7AADA42C0962}" type="pres">
      <dgm:prSet presAssocID="{A4D748FA-C305-47E5-8620-0F8F46CCE467}" presName="thickLine" presStyleLbl="alignNode1" presStyleIdx="2" presStyleCnt="3"/>
      <dgm:spPr/>
    </dgm:pt>
    <dgm:pt modelId="{BC206AAB-90FF-4798-AEC0-88510F52EBA0}" type="pres">
      <dgm:prSet presAssocID="{A4D748FA-C305-47E5-8620-0F8F46CCE467}" presName="horz1" presStyleCnt="0"/>
      <dgm:spPr/>
    </dgm:pt>
    <dgm:pt modelId="{F391F6F0-4F3E-432F-B610-067AF7F9673D}" type="pres">
      <dgm:prSet presAssocID="{A4D748FA-C305-47E5-8620-0F8F46CCE467}" presName="tx1" presStyleLbl="revTx" presStyleIdx="2" presStyleCnt="3"/>
      <dgm:spPr/>
    </dgm:pt>
    <dgm:pt modelId="{B4312B0F-65B1-42F8-B2B0-D3C89A7FE03F}" type="pres">
      <dgm:prSet presAssocID="{A4D748FA-C305-47E5-8620-0F8F46CCE467}" presName="vert1" presStyleCnt="0"/>
      <dgm:spPr/>
    </dgm:pt>
  </dgm:ptLst>
  <dgm:cxnLst>
    <dgm:cxn modelId="{2E74272D-2EB2-434A-8422-565984462E15}" srcId="{2C0E1B45-CDDC-4FA8-9764-CDF6E4C7C414}" destId="{76B38D49-B128-4566-A76C-BEE6DB3B743A}" srcOrd="1" destOrd="0" parTransId="{0AD9FBED-91A4-47E7-A3BF-F21689204411}" sibTransId="{A539FA0E-5265-42A8-89BD-3CF513C7EB3B}"/>
    <dgm:cxn modelId="{73E5FE40-1FC0-4452-B8E3-F3A64A1E8BA6}" type="presOf" srcId="{A4D748FA-C305-47E5-8620-0F8F46CCE467}" destId="{F391F6F0-4F3E-432F-B610-067AF7F9673D}" srcOrd="0" destOrd="0" presId="urn:microsoft.com/office/officeart/2008/layout/LinedList"/>
    <dgm:cxn modelId="{ADF74082-70C6-47AA-ACE8-077F39AD5F65}" type="presOf" srcId="{AB863DE2-7AEB-4B87-967C-CE4A3297EBC4}" destId="{309941E5-4918-49F4-A687-1112072A7316}" srcOrd="0" destOrd="0" presId="urn:microsoft.com/office/officeart/2008/layout/LinedList"/>
    <dgm:cxn modelId="{D72236C0-7880-4F88-BB38-9A4FDC91CAD2}" srcId="{2C0E1B45-CDDC-4FA8-9764-CDF6E4C7C414}" destId="{A4D748FA-C305-47E5-8620-0F8F46CCE467}" srcOrd="2" destOrd="0" parTransId="{F8CFA5D1-4CAB-4903-8EC8-29BD83684A16}" sibTransId="{699EBE8D-5CBC-4822-8C77-DED5080E45BD}"/>
    <dgm:cxn modelId="{7AC4BAD8-C8ED-4DB6-8E16-B72C71622906}" type="presOf" srcId="{2C0E1B45-CDDC-4FA8-9764-CDF6E4C7C414}" destId="{FEAFEF1D-9989-41AB-BC5C-B52A47ACF803}" srcOrd="0" destOrd="0" presId="urn:microsoft.com/office/officeart/2008/layout/LinedList"/>
    <dgm:cxn modelId="{58D7B5E8-99E5-4739-B783-B4F51DA354FB}" srcId="{2C0E1B45-CDDC-4FA8-9764-CDF6E4C7C414}" destId="{AB863DE2-7AEB-4B87-967C-CE4A3297EBC4}" srcOrd="0" destOrd="0" parTransId="{3D99BAB3-F2C9-489B-8756-FBB4B33AAD60}" sibTransId="{C8D286FA-E0AC-4267-9BA5-607A4B36FF02}"/>
    <dgm:cxn modelId="{D92DFDF0-7CA1-458C-BD68-2516700E14F0}" type="presOf" srcId="{76B38D49-B128-4566-A76C-BEE6DB3B743A}" destId="{BA5025D3-CA58-4FF6-A1F5-B43F2D50DC22}" srcOrd="0" destOrd="0" presId="urn:microsoft.com/office/officeart/2008/layout/LinedList"/>
    <dgm:cxn modelId="{0ED7EC50-F455-4E46-90C2-09D754A1DB66}" type="presParOf" srcId="{FEAFEF1D-9989-41AB-BC5C-B52A47ACF803}" destId="{172E453B-0C76-430F-B590-38CCB85493EC}" srcOrd="0" destOrd="0" presId="urn:microsoft.com/office/officeart/2008/layout/LinedList"/>
    <dgm:cxn modelId="{50AAF833-B222-47E9-9BFE-E223B5F15CA5}" type="presParOf" srcId="{FEAFEF1D-9989-41AB-BC5C-B52A47ACF803}" destId="{B9F73BBB-368A-4ED6-BF05-008E435FEFEB}" srcOrd="1" destOrd="0" presId="urn:microsoft.com/office/officeart/2008/layout/LinedList"/>
    <dgm:cxn modelId="{A002BDDD-4430-4877-9BEA-705CE663EBB9}" type="presParOf" srcId="{B9F73BBB-368A-4ED6-BF05-008E435FEFEB}" destId="{309941E5-4918-49F4-A687-1112072A7316}" srcOrd="0" destOrd="0" presId="urn:microsoft.com/office/officeart/2008/layout/LinedList"/>
    <dgm:cxn modelId="{C8ADD298-1037-469B-94D3-05BB2A62B000}" type="presParOf" srcId="{B9F73BBB-368A-4ED6-BF05-008E435FEFEB}" destId="{AFDB3FFA-9374-42DF-973D-A232D5B743F6}" srcOrd="1" destOrd="0" presId="urn:microsoft.com/office/officeart/2008/layout/LinedList"/>
    <dgm:cxn modelId="{04CEDA81-BFE7-45BD-9043-97C5841B0127}" type="presParOf" srcId="{FEAFEF1D-9989-41AB-BC5C-B52A47ACF803}" destId="{E29E8264-DE8A-4494-9DA6-0A8D4CE1CE0F}" srcOrd="2" destOrd="0" presId="urn:microsoft.com/office/officeart/2008/layout/LinedList"/>
    <dgm:cxn modelId="{91534081-F3CF-467B-8258-CF5BD3AF0B3A}" type="presParOf" srcId="{FEAFEF1D-9989-41AB-BC5C-B52A47ACF803}" destId="{EB3F65CE-F43B-472C-9B93-29F7FAEA95E7}" srcOrd="3" destOrd="0" presId="urn:microsoft.com/office/officeart/2008/layout/LinedList"/>
    <dgm:cxn modelId="{DDA73400-A703-4587-BA8B-A7F614CC696A}" type="presParOf" srcId="{EB3F65CE-F43B-472C-9B93-29F7FAEA95E7}" destId="{BA5025D3-CA58-4FF6-A1F5-B43F2D50DC22}" srcOrd="0" destOrd="0" presId="urn:microsoft.com/office/officeart/2008/layout/LinedList"/>
    <dgm:cxn modelId="{84A150F9-FBA4-4C72-A915-EC1B998ED01E}" type="presParOf" srcId="{EB3F65CE-F43B-472C-9B93-29F7FAEA95E7}" destId="{1732AD5B-F2A9-45C6-8EFF-0CBB97676B5C}" srcOrd="1" destOrd="0" presId="urn:microsoft.com/office/officeart/2008/layout/LinedList"/>
    <dgm:cxn modelId="{1D86A200-788C-4DB5-88FE-DE0EDEB6B5C3}" type="presParOf" srcId="{FEAFEF1D-9989-41AB-BC5C-B52A47ACF803}" destId="{06C9786C-CEEA-4235-9D6C-7AADA42C0962}" srcOrd="4" destOrd="0" presId="urn:microsoft.com/office/officeart/2008/layout/LinedList"/>
    <dgm:cxn modelId="{1853837B-7846-4961-B6A0-3899430400D5}" type="presParOf" srcId="{FEAFEF1D-9989-41AB-BC5C-B52A47ACF803}" destId="{BC206AAB-90FF-4798-AEC0-88510F52EBA0}" srcOrd="5" destOrd="0" presId="urn:microsoft.com/office/officeart/2008/layout/LinedList"/>
    <dgm:cxn modelId="{A2F4C39D-2593-400B-8F9E-00190BFA3650}" type="presParOf" srcId="{BC206AAB-90FF-4798-AEC0-88510F52EBA0}" destId="{F391F6F0-4F3E-432F-B610-067AF7F9673D}" srcOrd="0" destOrd="0" presId="urn:microsoft.com/office/officeart/2008/layout/LinedList"/>
    <dgm:cxn modelId="{7A6B84C6-7626-4937-B321-C20E70705543}" type="presParOf" srcId="{BC206AAB-90FF-4798-AEC0-88510F52EBA0}" destId="{B4312B0F-65B1-42F8-B2B0-D3C89A7FE0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1B3C-DF4E-4AD0-B9FD-62A5FEE060A9}">
      <dsp:nvSpPr>
        <dsp:cNvPr id="0" name=""/>
        <dsp:cNvSpPr/>
      </dsp:nvSpPr>
      <dsp:spPr>
        <a:xfrm>
          <a:off x="0" y="222199"/>
          <a:ext cx="6513603" cy="10306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PointNet</a:t>
          </a:r>
        </a:p>
      </dsp:txBody>
      <dsp:txXfrm>
        <a:off x="50310" y="272509"/>
        <a:ext cx="6412983" cy="929985"/>
      </dsp:txXfrm>
    </dsp:sp>
    <dsp:sp modelId="{F41A2157-70C0-4B1F-8C55-4A0FF934B6FD}">
      <dsp:nvSpPr>
        <dsp:cNvPr id="0" name=""/>
        <dsp:cNvSpPr/>
      </dsp:nvSpPr>
      <dsp:spPr>
        <a:xfrm>
          <a:off x="0" y="1324804"/>
          <a:ext cx="6513603" cy="103060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PointNet++</a:t>
          </a:r>
        </a:p>
      </dsp:txBody>
      <dsp:txXfrm>
        <a:off x="50310" y="1375114"/>
        <a:ext cx="6412983" cy="929985"/>
      </dsp:txXfrm>
    </dsp:sp>
    <dsp:sp modelId="{B684BCC3-6EC0-4CC1-B002-AC0FA8D6FA9B}">
      <dsp:nvSpPr>
        <dsp:cNvPr id="0" name=""/>
        <dsp:cNvSpPr/>
      </dsp:nvSpPr>
      <dsp:spPr>
        <a:xfrm>
          <a:off x="0" y="2427410"/>
          <a:ext cx="6513603" cy="103060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PointNet CNN</a:t>
          </a:r>
        </a:p>
      </dsp:txBody>
      <dsp:txXfrm>
        <a:off x="50310" y="2477720"/>
        <a:ext cx="6412983" cy="929985"/>
      </dsp:txXfrm>
    </dsp:sp>
    <dsp:sp modelId="{DFC117DF-2FE5-42D2-8D39-A149AF2815B0}">
      <dsp:nvSpPr>
        <dsp:cNvPr id="0" name=""/>
        <dsp:cNvSpPr/>
      </dsp:nvSpPr>
      <dsp:spPr>
        <a:xfrm>
          <a:off x="0" y="3530015"/>
          <a:ext cx="6513603" cy="10306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zh-CN" sz="2500" kern="1200"/>
            <a:t>论文：</a:t>
          </a:r>
          <a:r>
            <a:rPr lang="en-US" sz="2500" kern="1200"/>
            <a:t>Real-Time Continuous Pose Recovery of Human Hands Using Convolutional Networks</a:t>
          </a:r>
        </a:p>
      </dsp:txBody>
      <dsp:txXfrm>
        <a:off x="50310" y="3580325"/>
        <a:ext cx="6412983" cy="929985"/>
      </dsp:txXfrm>
    </dsp:sp>
    <dsp:sp modelId="{71C68BA0-708F-43E6-AC5A-F3924C1E2F69}">
      <dsp:nvSpPr>
        <dsp:cNvPr id="0" name=""/>
        <dsp:cNvSpPr/>
      </dsp:nvSpPr>
      <dsp:spPr>
        <a:xfrm>
          <a:off x="0" y="4632621"/>
          <a:ext cx="6513603" cy="10306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zh-CN" sz="2500" kern="1200"/>
            <a:t>论文：</a:t>
          </a:r>
          <a:r>
            <a:rPr lang="en-US" sz="2500" kern="1200"/>
            <a:t>Hand PointNet: 3D Hand Pose Estimation Using Point Sets</a:t>
          </a:r>
        </a:p>
      </dsp:txBody>
      <dsp:txXfrm>
        <a:off x="50310" y="4682931"/>
        <a:ext cx="6412983" cy="929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4B7DE-11AF-4B63-867C-377DEDA01F99}">
      <dsp:nvSpPr>
        <dsp:cNvPr id="0" name=""/>
        <dsp:cNvSpPr/>
      </dsp:nvSpPr>
      <dsp:spPr>
        <a:xfrm>
          <a:off x="0" y="36072"/>
          <a:ext cx="6513603" cy="185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1</a:t>
          </a:r>
          <a:r>
            <a:rPr lang="zh-CN" sz="4400" kern="1200"/>
            <a:t>）</a:t>
          </a:r>
          <a:r>
            <a:rPr lang="en-US" sz="4400" kern="1200"/>
            <a:t>Detect and Segment Hand</a:t>
          </a:r>
        </a:p>
      </dsp:txBody>
      <dsp:txXfrm>
        <a:off x="90470" y="126542"/>
        <a:ext cx="6332663" cy="1672340"/>
      </dsp:txXfrm>
    </dsp:sp>
    <dsp:sp modelId="{EBA66445-5DEF-44FA-871A-D8A529136B84}">
      <dsp:nvSpPr>
        <dsp:cNvPr id="0" name=""/>
        <dsp:cNvSpPr/>
      </dsp:nvSpPr>
      <dsp:spPr>
        <a:xfrm>
          <a:off x="0" y="2016072"/>
          <a:ext cx="6513603" cy="18532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2</a:t>
          </a:r>
          <a:r>
            <a:rPr lang="zh-CN" sz="4400" kern="1200"/>
            <a:t>）</a:t>
          </a:r>
          <a:r>
            <a:rPr lang="en-US" sz="4400" kern="1200"/>
            <a:t>Estimate Pose</a:t>
          </a:r>
        </a:p>
      </dsp:txBody>
      <dsp:txXfrm>
        <a:off x="90470" y="2106542"/>
        <a:ext cx="6332663" cy="1672340"/>
      </dsp:txXfrm>
    </dsp:sp>
    <dsp:sp modelId="{B73D4AB5-31C5-4A13-98D7-70566CAE6736}">
      <dsp:nvSpPr>
        <dsp:cNvPr id="0" name=""/>
        <dsp:cNvSpPr/>
      </dsp:nvSpPr>
      <dsp:spPr>
        <a:xfrm>
          <a:off x="0" y="3996073"/>
          <a:ext cx="6513603" cy="185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3</a:t>
          </a:r>
          <a:r>
            <a:rPr lang="zh-CN" sz="4400" kern="1200"/>
            <a:t>）</a:t>
          </a:r>
          <a:r>
            <a:rPr lang="en-US" sz="4400" kern="1200"/>
            <a:t>Validate or Refine</a:t>
          </a:r>
        </a:p>
      </dsp:txBody>
      <dsp:txXfrm>
        <a:off x="90470" y="4086543"/>
        <a:ext cx="6332663" cy="1672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A0E25-B201-4CF2-B5C4-5583E4335F21}">
      <dsp:nvSpPr>
        <dsp:cNvPr id="0" name=""/>
        <dsp:cNvSpPr/>
      </dsp:nvSpPr>
      <dsp:spPr>
        <a:xfrm>
          <a:off x="0" y="288973"/>
          <a:ext cx="6513603" cy="605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a:t>
          </a:r>
          <a:r>
            <a:rPr lang="zh-CN" sz="2300" kern="1200"/>
            <a:t>）手分辨率低（</a:t>
          </a:r>
          <a:r>
            <a:rPr lang="en-US" sz="2300" kern="1200"/>
            <a:t>Low-res hand</a:t>
          </a:r>
          <a:r>
            <a:rPr lang="zh-CN" sz="2300" kern="1200"/>
            <a:t>）</a:t>
          </a:r>
          <a:endParaRPr lang="en-US" sz="2300" kern="1200"/>
        </a:p>
      </dsp:txBody>
      <dsp:txXfrm>
        <a:off x="29557" y="318530"/>
        <a:ext cx="6454489" cy="546360"/>
      </dsp:txXfrm>
    </dsp:sp>
    <dsp:sp modelId="{76A7F839-446F-40D0-A06D-FC8A7DDFB4B3}">
      <dsp:nvSpPr>
        <dsp:cNvPr id="0" name=""/>
        <dsp:cNvSpPr/>
      </dsp:nvSpPr>
      <dsp:spPr>
        <a:xfrm>
          <a:off x="0" y="960688"/>
          <a:ext cx="6513603" cy="605474"/>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a:t>
          </a:r>
          <a:r>
            <a:rPr lang="zh-CN" sz="2300" kern="1200"/>
            <a:t>）背景杂乱（</a:t>
          </a:r>
          <a:r>
            <a:rPr lang="en-US" sz="2300" kern="1200"/>
            <a:t>Clutter background</a:t>
          </a:r>
          <a:r>
            <a:rPr lang="zh-CN" sz="2300" kern="1200"/>
            <a:t>）</a:t>
          </a:r>
          <a:endParaRPr lang="en-US" sz="2300" kern="1200"/>
        </a:p>
      </dsp:txBody>
      <dsp:txXfrm>
        <a:off x="29557" y="990245"/>
        <a:ext cx="6454489" cy="546360"/>
      </dsp:txXfrm>
    </dsp:sp>
    <dsp:sp modelId="{7894C15D-6AAB-43CF-9BA0-DE943C3D747B}">
      <dsp:nvSpPr>
        <dsp:cNvPr id="0" name=""/>
        <dsp:cNvSpPr/>
      </dsp:nvSpPr>
      <dsp:spPr>
        <a:xfrm>
          <a:off x="0" y="1632403"/>
          <a:ext cx="6513603" cy="605474"/>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a:t>
          </a:r>
          <a:r>
            <a:rPr lang="zh-CN" sz="2300" kern="1200"/>
            <a:t>）手与其它对象交互（</a:t>
          </a:r>
          <a:r>
            <a:rPr lang="en-US" sz="2300" kern="1200"/>
            <a:t>Object/surface interaction</a:t>
          </a:r>
          <a:r>
            <a:rPr lang="zh-CN" sz="2300" kern="1200"/>
            <a:t>）</a:t>
          </a:r>
          <a:endParaRPr lang="en-US" sz="2300" kern="1200"/>
        </a:p>
      </dsp:txBody>
      <dsp:txXfrm>
        <a:off x="29557" y="1661960"/>
        <a:ext cx="6454489" cy="546360"/>
      </dsp:txXfrm>
    </dsp:sp>
    <dsp:sp modelId="{1F014A8D-BCF1-4443-8D26-D287CB4FA479}">
      <dsp:nvSpPr>
        <dsp:cNvPr id="0" name=""/>
        <dsp:cNvSpPr/>
      </dsp:nvSpPr>
      <dsp:spPr>
        <a:xfrm>
          <a:off x="0" y="2304118"/>
          <a:ext cx="6513603" cy="605474"/>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4</a:t>
          </a:r>
          <a:r>
            <a:rPr lang="zh-CN" sz="2300" kern="1200"/>
            <a:t>）手被遮挡（</a:t>
          </a:r>
          <a:r>
            <a:rPr lang="en-US" sz="2300" kern="1200"/>
            <a:t>Occlusions/Self-occlusions</a:t>
          </a:r>
          <a:r>
            <a:rPr lang="zh-CN" sz="2300" kern="1200"/>
            <a:t>）</a:t>
          </a:r>
          <a:endParaRPr lang="en-US" sz="2300" kern="1200"/>
        </a:p>
      </dsp:txBody>
      <dsp:txXfrm>
        <a:off x="29557" y="2333675"/>
        <a:ext cx="6454489" cy="546360"/>
      </dsp:txXfrm>
    </dsp:sp>
    <dsp:sp modelId="{CA10D65B-5300-4263-B08B-8C07785366E2}">
      <dsp:nvSpPr>
        <dsp:cNvPr id="0" name=""/>
        <dsp:cNvSpPr/>
      </dsp:nvSpPr>
      <dsp:spPr>
        <a:xfrm>
          <a:off x="0" y="2975833"/>
          <a:ext cx="6513603" cy="605474"/>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5</a:t>
          </a:r>
          <a:r>
            <a:rPr lang="zh-CN" sz="2300" kern="1200" dirty="0"/>
            <a:t>）不同手势相似（</a:t>
          </a:r>
          <a:r>
            <a:rPr lang="en-US" sz="2300" kern="1200" dirty="0"/>
            <a:t>Self-similarity</a:t>
          </a:r>
          <a:r>
            <a:rPr lang="zh-CN" sz="2300" kern="1200" dirty="0"/>
            <a:t>）</a:t>
          </a:r>
          <a:endParaRPr lang="en-US" sz="2300" kern="1200" dirty="0"/>
        </a:p>
      </dsp:txBody>
      <dsp:txXfrm>
        <a:off x="29557" y="3005390"/>
        <a:ext cx="6454489" cy="546360"/>
      </dsp:txXfrm>
    </dsp:sp>
    <dsp:sp modelId="{37B11817-5E53-4418-8911-3EC95BAEE2C5}">
      <dsp:nvSpPr>
        <dsp:cNvPr id="0" name=""/>
        <dsp:cNvSpPr/>
      </dsp:nvSpPr>
      <dsp:spPr>
        <a:xfrm>
          <a:off x="0" y="3647548"/>
          <a:ext cx="6513603" cy="605474"/>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6</a:t>
          </a:r>
          <a:r>
            <a:rPr lang="zh-CN" sz="2300" kern="1200"/>
            <a:t>）多自由度（</a:t>
          </a:r>
          <a:r>
            <a:rPr lang="en-US" sz="2300" kern="1200"/>
            <a:t>many DoF(Degree of Freedom)</a:t>
          </a:r>
          <a:r>
            <a:rPr lang="zh-CN" sz="2300" kern="1200"/>
            <a:t>）</a:t>
          </a:r>
          <a:endParaRPr lang="en-US" sz="2300" kern="1200"/>
        </a:p>
      </dsp:txBody>
      <dsp:txXfrm>
        <a:off x="29557" y="3677105"/>
        <a:ext cx="6454489" cy="546360"/>
      </dsp:txXfrm>
    </dsp:sp>
    <dsp:sp modelId="{3963C620-1270-4E51-A168-5DC23BBB59B1}">
      <dsp:nvSpPr>
        <dsp:cNvPr id="0" name=""/>
        <dsp:cNvSpPr/>
      </dsp:nvSpPr>
      <dsp:spPr>
        <a:xfrm>
          <a:off x="0" y="4319263"/>
          <a:ext cx="6513603" cy="605474"/>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7</a:t>
          </a:r>
          <a:r>
            <a:rPr lang="zh-CN" sz="2300" kern="1200"/>
            <a:t>）多视角（</a:t>
          </a:r>
          <a:r>
            <a:rPr lang="en-US" sz="2300" kern="1200"/>
            <a:t>Multiple viewpoints</a:t>
          </a:r>
          <a:r>
            <a:rPr lang="zh-CN" sz="2300" kern="1200"/>
            <a:t>）</a:t>
          </a:r>
          <a:endParaRPr lang="en-US" sz="2300" kern="1200"/>
        </a:p>
      </dsp:txBody>
      <dsp:txXfrm>
        <a:off x="29557" y="4348820"/>
        <a:ext cx="6454489" cy="546360"/>
      </dsp:txXfrm>
    </dsp:sp>
    <dsp:sp modelId="{C6A64319-2F45-4BAD-A9AD-0CA310B371DE}">
      <dsp:nvSpPr>
        <dsp:cNvPr id="0" name=""/>
        <dsp:cNvSpPr/>
      </dsp:nvSpPr>
      <dsp:spPr>
        <a:xfrm>
          <a:off x="0" y="4990978"/>
          <a:ext cx="6513603" cy="6054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8</a:t>
          </a:r>
          <a:r>
            <a:rPr lang="zh-CN" sz="2300" kern="1200"/>
            <a:t>）不同的形状和尺寸</a:t>
          </a:r>
          <a:endParaRPr lang="en-US" sz="2300" kern="1200"/>
        </a:p>
      </dsp:txBody>
      <dsp:txXfrm>
        <a:off x="29557" y="5020535"/>
        <a:ext cx="6454489" cy="546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EF5FE-8281-4881-9294-1906285FF1A6}">
      <dsp:nvSpPr>
        <dsp:cNvPr id="0"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0AF9E-9D82-46DF-AF73-A3DEDC9EFEEE}">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b="1" kern="1200"/>
            <a:t>主要贡献：</a:t>
          </a:r>
          <a:endParaRPr lang="en-US" sz="2100" kern="1200"/>
        </a:p>
      </dsp:txBody>
      <dsp:txXfrm>
        <a:off x="0" y="718"/>
        <a:ext cx="6513603" cy="1176797"/>
      </dsp:txXfrm>
    </dsp:sp>
    <dsp:sp modelId="{8936D528-03A9-4C69-ABD4-298C6D44813D}">
      <dsp:nvSpPr>
        <dsp:cNvPr id="0" name=""/>
        <dsp:cNvSpPr/>
      </dsp:nvSpPr>
      <dsp:spPr>
        <a:xfrm>
          <a:off x="0" y="1177516"/>
          <a:ext cx="6513603"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557A3-3E2D-4A0D-9738-7B1311ACB4F7}">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kern="1200"/>
            <a:t>第一篇使用</a:t>
          </a:r>
          <a:r>
            <a:rPr lang="en-US" sz="2100" kern="1200"/>
            <a:t>pointNet</a:t>
          </a:r>
          <a:r>
            <a:rPr lang="zh-CN" sz="2100" kern="1200"/>
            <a:t>解决 </a:t>
          </a:r>
          <a:r>
            <a:rPr lang="en-US" sz="2100" kern="1200"/>
            <a:t>Hand Pose Estimation</a:t>
          </a:r>
          <a:r>
            <a:rPr lang="zh-CN" sz="2100" kern="1200"/>
            <a:t>的文章，对比传统的</a:t>
          </a:r>
          <a:r>
            <a:rPr lang="en-US" sz="2100" kern="1200"/>
            <a:t>3D CNN</a:t>
          </a:r>
          <a:r>
            <a:rPr lang="zh-CN" sz="2100" kern="1200"/>
            <a:t>方法效率更高。</a:t>
          </a:r>
          <a:endParaRPr lang="en-US" sz="2100" kern="1200"/>
        </a:p>
      </dsp:txBody>
      <dsp:txXfrm>
        <a:off x="0" y="1177516"/>
        <a:ext cx="6513603" cy="1176797"/>
      </dsp:txXfrm>
    </dsp:sp>
    <dsp:sp modelId="{4F833FDA-6F95-45EA-BFDB-D54D129BD109}">
      <dsp:nvSpPr>
        <dsp:cNvPr id="0" name=""/>
        <dsp:cNvSpPr/>
      </dsp:nvSpPr>
      <dsp:spPr>
        <a:xfrm>
          <a:off x="0" y="2354314"/>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A90A81-57BA-4B98-A8F6-6E257609ABC6}">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kern="1200"/>
            <a:t>使用 </a:t>
          </a:r>
          <a:r>
            <a:rPr lang="en-US" sz="2100" kern="1200"/>
            <a:t>oriented bounding box</a:t>
          </a:r>
          <a:r>
            <a:rPr lang="zh-CN" sz="2100" kern="1200"/>
            <a:t>的方法在</a:t>
          </a:r>
          <a:r>
            <a:rPr lang="en-US" sz="2100" kern="1200"/>
            <a:t>obb</a:t>
          </a:r>
          <a:r>
            <a:rPr lang="zh-CN" sz="2100" kern="1200"/>
            <a:t>里将输入点云坐标归一化，应对输入与输出旋转有关产生识别不准确的问题。</a:t>
          </a:r>
          <a:endParaRPr lang="en-US" sz="2100" kern="1200"/>
        </a:p>
      </dsp:txBody>
      <dsp:txXfrm>
        <a:off x="0" y="2354314"/>
        <a:ext cx="6513603" cy="1176797"/>
      </dsp:txXfrm>
    </dsp:sp>
    <dsp:sp modelId="{D1B3CC63-93EE-4A9A-ADF2-AA7FD3839444}">
      <dsp:nvSpPr>
        <dsp:cNvPr id="0" name=""/>
        <dsp:cNvSpPr/>
      </dsp:nvSpPr>
      <dsp:spPr>
        <a:xfrm>
          <a:off x="0" y="3531111"/>
          <a:ext cx="6513603"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A2972-4BBE-4542-8DA5-9B2FFAE2F105}">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kern="1200"/>
            <a:t>增加指尖修正网络，使识别准确率更高。</a:t>
          </a:r>
          <a:endParaRPr lang="en-US" sz="2100" kern="1200"/>
        </a:p>
      </dsp:txBody>
      <dsp:txXfrm>
        <a:off x="0" y="3531111"/>
        <a:ext cx="6513603" cy="1176797"/>
      </dsp:txXfrm>
    </dsp:sp>
    <dsp:sp modelId="{C82C5C7C-8433-40EE-AECC-DC40415F9853}">
      <dsp:nvSpPr>
        <dsp:cNvPr id="0" name=""/>
        <dsp:cNvSpPr/>
      </dsp:nvSpPr>
      <dsp:spPr>
        <a:xfrm>
          <a:off x="0" y="470790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5EA31-B9E3-471D-A2EA-E56B0C5B1C3C}">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kern="1200"/>
            <a:t>运行时间：</a:t>
          </a:r>
          <a:r>
            <a:rPr lang="en-US" sz="2100" kern="1200"/>
            <a:t>20.5ms </a:t>
          </a:r>
          <a:r>
            <a:rPr lang="zh-CN" sz="2100" kern="1200"/>
            <a:t>模块大小：</a:t>
          </a:r>
          <a:r>
            <a:rPr lang="en-US" sz="2100" kern="1200"/>
            <a:t>10.3MB</a:t>
          </a:r>
          <a:r>
            <a:rPr lang="zh-CN" sz="2100" kern="1200"/>
            <a:t>（对比</a:t>
          </a:r>
          <a:r>
            <a:rPr lang="en-US" sz="2100" kern="1200"/>
            <a:t>3D CNN</a:t>
          </a:r>
          <a:r>
            <a:rPr lang="zh-CN" sz="2100" kern="1200"/>
            <a:t>网络</a:t>
          </a:r>
          <a:r>
            <a:rPr lang="en-US" sz="2100" kern="1200"/>
            <a:t>420MB</a:t>
          </a:r>
          <a:r>
            <a:rPr lang="zh-CN" sz="2100" kern="1200"/>
            <a:t>）</a:t>
          </a:r>
          <a:endParaRPr lang="en-US" sz="2100" kern="1200"/>
        </a:p>
      </dsp:txBody>
      <dsp:txXfrm>
        <a:off x="0" y="4707909"/>
        <a:ext cx="6513603" cy="11767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E453B-0C76-430F-B590-38CCB85493EC}">
      <dsp:nvSpPr>
        <dsp:cNvPr id="0" name=""/>
        <dsp:cNvSpPr/>
      </dsp:nvSpPr>
      <dsp:spPr>
        <a:xfrm>
          <a:off x="0" y="2873"/>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941E5-4918-49F4-A687-1112072A7316}">
      <dsp:nvSpPr>
        <dsp:cNvPr id="0" name=""/>
        <dsp:cNvSpPr/>
      </dsp:nvSpPr>
      <dsp:spPr>
        <a:xfrm>
          <a:off x="0" y="2873"/>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sz="2800" kern="1200" dirty="0"/>
            <a:t>传统</a:t>
          </a:r>
          <a:r>
            <a:rPr lang="en-US" sz="2800" kern="1200" dirty="0"/>
            <a:t>3D CNN</a:t>
          </a:r>
          <a:r>
            <a:rPr lang="zh-CN" sz="2800" kern="1200" dirty="0"/>
            <a:t>网络使用深度图像</a:t>
          </a:r>
          <a:r>
            <a:rPr lang="en-US" sz="2800" kern="1200" dirty="0"/>
            <a:t>3D</a:t>
          </a:r>
          <a:r>
            <a:rPr lang="zh-CN" sz="2800" kern="1200" dirty="0"/>
            <a:t>像素化后的方式进行与</a:t>
          </a:r>
          <a:r>
            <a:rPr lang="en-US" sz="2800" kern="1200" dirty="0"/>
            <a:t>2D CNN</a:t>
          </a:r>
          <a:r>
            <a:rPr lang="zh-CN" sz="2800" kern="1200" dirty="0"/>
            <a:t>类似的卷积处理。但是众所周知：</a:t>
          </a:r>
          <a:endParaRPr lang="en-US" sz="2800" kern="1200" dirty="0"/>
        </a:p>
      </dsp:txBody>
      <dsp:txXfrm>
        <a:off x="0" y="2873"/>
        <a:ext cx="6513603" cy="1959892"/>
      </dsp:txXfrm>
    </dsp:sp>
    <dsp:sp modelId="{E29E8264-DE8A-4494-9DA6-0A8D4CE1CE0F}">
      <dsp:nvSpPr>
        <dsp:cNvPr id="0" name=""/>
        <dsp:cNvSpPr/>
      </dsp:nvSpPr>
      <dsp:spPr>
        <a:xfrm>
          <a:off x="0" y="1962766"/>
          <a:ext cx="6513603"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025D3-CA58-4FF6-A1F5-B43F2D50DC22}">
      <dsp:nvSpPr>
        <dsp:cNvPr id="0" name=""/>
        <dsp:cNvSpPr/>
      </dsp:nvSpPr>
      <dsp:spPr>
        <a:xfrm>
          <a:off x="0" y="1962766"/>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sz="2800" kern="1200"/>
            <a:t>①多加一个维度需要增加一个维度的参数，这样的叠加会使得</a:t>
          </a:r>
          <a:r>
            <a:rPr lang="en-US" sz="2800" kern="1200"/>
            <a:t>3D CNN </a:t>
          </a:r>
          <a:r>
            <a:rPr lang="zh-CN" sz="2800" kern="1200"/>
            <a:t>网络处理速度变的很慢，相对的，设备要求很高。</a:t>
          </a:r>
          <a:endParaRPr lang="en-US" sz="2800" kern="1200"/>
        </a:p>
      </dsp:txBody>
      <dsp:txXfrm>
        <a:off x="0" y="1962766"/>
        <a:ext cx="6513603" cy="1959892"/>
      </dsp:txXfrm>
    </dsp:sp>
    <dsp:sp modelId="{06C9786C-CEEA-4235-9D6C-7AADA42C0962}">
      <dsp:nvSpPr>
        <dsp:cNvPr id="0" name=""/>
        <dsp:cNvSpPr/>
      </dsp:nvSpPr>
      <dsp:spPr>
        <a:xfrm>
          <a:off x="0" y="3922659"/>
          <a:ext cx="6513603"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1F6F0-4F3E-432F-B610-067AF7F9673D}">
      <dsp:nvSpPr>
        <dsp:cNvPr id="0" name=""/>
        <dsp:cNvSpPr/>
      </dsp:nvSpPr>
      <dsp:spPr>
        <a:xfrm>
          <a:off x="0" y="3922659"/>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sz="2800" kern="1200"/>
            <a:t>②三维空间体素化（</a:t>
          </a:r>
          <a:r>
            <a:rPr lang="en-US" sz="2800" kern="1200"/>
            <a:t>Volumetric</a:t>
          </a:r>
          <a:r>
            <a:rPr lang="zh-CN" sz="2800" kern="1200"/>
            <a:t>）后会存在很多空间上的浪费。</a:t>
          </a:r>
          <a:endParaRPr lang="en-US" sz="2800" kern="1200"/>
        </a:p>
      </dsp:txBody>
      <dsp:txXfrm>
        <a:off x="0" y="3922659"/>
        <a:ext cx="6513603" cy="19598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C9CD-9296-47E7-9A42-D20B8D6786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163E4E-94AE-4DA1-8147-0A7E199FF2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D7A0C-7453-4B12-A16C-3CB0CD19D2FE}"/>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E56855D5-022D-4706-B71C-EE006545D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55FED-16E7-4F33-8C92-211B1166383E}"/>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2874268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B3B7-ED08-4314-B3F2-120DF73A8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44389-B07B-4469-A715-E725E8D22E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E5A2A-BC3E-4473-93AD-5172476EE57C}"/>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D0CBC452-5880-496E-A502-86840A341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A78B6-F5B4-4BF1-9A8C-C062FA32914B}"/>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27938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355D7-0910-4DB9-B440-546885E1DC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53DA02-6A63-4F04-A05D-43836FC640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7698E0-D7CC-4FBB-AA65-01D914D309C9}"/>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791E6822-28A9-44F0-B891-A55C51FA1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09F79-E485-429B-985C-0A33966E538D}"/>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646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0397-7AFF-4EC7-A71D-8C379CEBE7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FF363-86A5-4626-971C-002070A40B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264D3-DF2A-4DAD-B696-4FE8FE8860A4}"/>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D995578A-B352-410C-AF14-A34F7C9F2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605B7-5917-461F-9CED-F0C9D453112C}"/>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605636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F319-B26F-4998-8F82-18C4D0452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61EC79-88D0-4B5E-A660-D0D80B6B11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9C824B-0154-4FF7-B97B-09B18560C246}"/>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F9657DBC-7ED4-4785-8327-66D3FC02B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28C8E-2EB0-4FDD-90E9-C98B6AD0F1B7}"/>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207771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E213-6BD0-439D-9A2E-19BC25260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84AFA-1837-44D0-8B00-C4568F8371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40251-74C3-47C2-9058-90615F7782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845D3D-C07C-4CEC-8A37-4CBC9697E021}"/>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6" name="Footer Placeholder 5">
            <a:extLst>
              <a:ext uri="{FF2B5EF4-FFF2-40B4-BE49-F238E27FC236}">
                <a16:creationId xmlns:a16="http://schemas.microsoft.com/office/drawing/2014/main" id="{96121137-0F6F-46F6-9C01-7E746A5FC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7C605-4F9C-4343-AD9D-A67DDB2F20AD}"/>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1626320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CEBC-7B41-4995-B64B-317ECAF4A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22825D-5FDF-4F56-A426-A080DE70B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B20EE2-36A1-415A-BEDB-298EE1109D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947F02-658A-4A1B-91E6-05A6E9A21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B1A2E7-AEF1-4EC9-8ACB-2324A03414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A16432-0FBD-4F35-9A63-AACBF5333D07}"/>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8" name="Footer Placeholder 7">
            <a:extLst>
              <a:ext uri="{FF2B5EF4-FFF2-40B4-BE49-F238E27FC236}">
                <a16:creationId xmlns:a16="http://schemas.microsoft.com/office/drawing/2014/main" id="{432D09A0-7BBC-4C31-A19E-A86FF94661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ABE3DA-4D62-4B61-BE9C-362B9534DEFD}"/>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166770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65A9-2ACD-4E55-BA4B-5C48BA1446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129318-6ABF-4F18-A4D5-A14EDF18B378}"/>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4" name="Footer Placeholder 3">
            <a:extLst>
              <a:ext uri="{FF2B5EF4-FFF2-40B4-BE49-F238E27FC236}">
                <a16:creationId xmlns:a16="http://schemas.microsoft.com/office/drawing/2014/main" id="{ADEAD7FC-E40C-43FC-9CC2-5C1FF4F96A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10EA8D-6753-4D9C-A3BF-30A0B240A098}"/>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330478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6663F-0433-49A2-89A1-D97E46BF569B}"/>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3" name="Footer Placeholder 2">
            <a:extLst>
              <a:ext uri="{FF2B5EF4-FFF2-40B4-BE49-F238E27FC236}">
                <a16:creationId xmlns:a16="http://schemas.microsoft.com/office/drawing/2014/main" id="{F621A0BC-77D2-43D3-A345-03FBDC94DD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FD4266-045F-41A4-99D6-34A42EB7DD77}"/>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416125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7606-7311-4B6A-8885-A8AE5FE7A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325C60-FB11-4994-B8DD-67196D379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16DB8-127D-44FF-90FD-D73EBCA1C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7A4C7-56CC-47A3-8E8C-D54408F816A7}"/>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6" name="Footer Placeholder 5">
            <a:extLst>
              <a:ext uri="{FF2B5EF4-FFF2-40B4-BE49-F238E27FC236}">
                <a16:creationId xmlns:a16="http://schemas.microsoft.com/office/drawing/2014/main" id="{CA856EED-E8DD-4ED4-95F8-65D74A535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B8ADF-B90D-46CA-997D-D09254041547}"/>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371251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1948-4EB2-4BE0-BB20-25CAC1025A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7B2D27-4600-4533-A2FE-BE58ABC65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B54F3-2E24-46C0-8766-3D3DE657C9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FFF4BF-5C49-432F-817D-AC113C0C5DCA}"/>
              </a:ext>
            </a:extLst>
          </p:cNvPr>
          <p:cNvSpPr>
            <a:spLocks noGrp="1"/>
          </p:cNvSpPr>
          <p:nvPr>
            <p:ph type="dt" sz="half" idx="10"/>
          </p:nvPr>
        </p:nvSpPr>
        <p:spPr/>
        <p:txBody>
          <a:bodyPr/>
          <a:lstStyle/>
          <a:p>
            <a:fld id="{7DA1E1DF-6FB4-491D-B2F2-32D99BF029E6}" type="datetimeFigureOut">
              <a:rPr lang="en-US" smtClean="0"/>
              <a:t>7/16/2019</a:t>
            </a:fld>
            <a:endParaRPr lang="en-US"/>
          </a:p>
        </p:txBody>
      </p:sp>
      <p:sp>
        <p:nvSpPr>
          <p:cNvPr id="6" name="Footer Placeholder 5">
            <a:extLst>
              <a:ext uri="{FF2B5EF4-FFF2-40B4-BE49-F238E27FC236}">
                <a16:creationId xmlns:a16="http://schemas.microsoft.com/office/drawing/2014/main" id="{0263DBD3-EC36-4784-A608-74282532E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084A3-5F80-42EE-80FE-58825F8EAB9C}"/>
              </a:ext>
            </a:extLst>
          </p:cNvPr>
          <p:cNvSpPr>
            <a:spLocks noGrp="1"/>
          </p:cNvSpPr>
          <p:nvPr>
            <p:ph type="sldNum" sz="quarter" idx="12"/>
          </p:nvPr>
        </p:nvSpPr>
        <p:spPr/>
        <p:txBody>
          <a:bodyPr/>
          <a:lstStyle/>
          <a:p>
            <a:fld id="{447E05FB-FA54-45BC-BD12-5090A6E52D86}" type="slidenum">
              <a:rPr lang="en-US" smtClean="0"/>
              <a:t>‹#›</a:t>
            </a:fld>
            <a:endParaRPr lang="en-US"/>
          </a:p>
        </p:txBody>
      </p:sp>
    </p:spTree>
    <p:extLst>
      <p:ext uri="{BB962C8B-B14F-4D97-AF65-F5344CB8AC3E}">
        <p14:creationId xmlns:p14="http://schemas.microsoft.com/office/powerpoint/2010/main" val="147755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1E32A-D6E4-4465-90BD-66A6625F2D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91AA8F-C76B-445B-8123-D36ACFE2D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CFC33-2BA1-4DA4-B1DE-72A95061F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1E1DF-6FB4-491D-B2F2-32D99BF029E6}" type="datetimeFigureOut">
              <a:rPr lang="en-US" smtClean="0"/>
              <a:t>7/16/2019</a:t>
            </a:fld>
            <a:endParaRPr lang="en-US"/>
          </a:p>
        </p:txBody>
      </p:sp>
      <p:sp>
        <p:nvSpPr>
          <p:cNvPr id="5" name="Footer Placeholder 4">
            <a:extLst>
              <a:ext uri="{FF2B5EF4-FFF2-40B4-BE49-F238E27FC236}">
                <a16:creationId xmlns:a16="http://schemas.microsoft.com/office/drawing/2014/main" id="{7A54EB59-8565-43E2-96A8-0D68586D15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444348-ECCF-4766-AEDE-50CDDA638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E05FB-FA54-45BC-BD12-5090A6E52D86}" type="slidenum">
              <a:rPr lang="en-US" smtClean="0"/>
              <a:t>‹#›</a:t>
            </a:fld>
            <a:endParaRPr lang="en-US"/>
          </a:p>
        </p:txBody>
      </p:sp>
    </p:spTree>
    <p:extLst>
      <p:ext uri="{BB962C8B-B14F-4D97-AF65-F5344CB8AC3E}">
        <p14:creationId xmlns:p14="http://schemas.microsoft.com/office/powerpoint/2010/main" val="1747199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2EA0-4F21-46DC-BB83-3F213CAB5DAA}"/>
              </a:ext>
            </a:extLst>
          </p:cNvPr>
          <p:cNvSpPr>
            <a:spLocks noGrp="1"/>
          </p:cNvSpPr>
          <p:nvPr>
            <p:ph type="ctrTitle"/>
          </p:nvPr>
        </p:nvSpPr>
        <p:spPr/>
        <p:txBody>
          <a:bodyPr/>
          <a:lstStyle/>
          <a:p>
            <a:r>
              <a:rPr lang="en-US" dirty="0" err="1"/>
              <a:t>P</a:t>
            </a:r>
            <a:r>
              <a:rPr lang="en-US" altLang="zh-CN" dirty="0" err="1"/>
              <a:t>ointNet</a:t>
            </a:r>
            <a:r>
              <a:rPr lang="en-US" altLang="zh-CN" dirty="0"/>
              <a:t>, </a:t>
            </a:r>
            <a:r>
              <a:rPr lang="en-US" altLang="zh-CN" dirty="0" err="1"/>
              <a:t>PointNet</a:t>
            </a:r>
            <a:r>
              <a:rPr lang="en-US" altLang="zh-CN" dirty="0"/>
              <a:t>++</a:t>
            </a:r>
            <a:br>
              <a:rPr lang="en-US" altLang="zh-CN" dirty="0"/>
            </a:br>
            <a:r>
              <a:rPr lang="en-US" altLang="zh-CN" dirty="0"/>
              <a:t>Hand Pose Estimation</a:t>
            </a:r>
            <a:endParaRPr lang="en-US" dirty="0"/>
          </a:p>
        </p:txBody>
      </p:sp>
      <p:sp>
        <p:nvSpPr>
          <p:cNvPr id="3" name="Subtitle 2">
            <a:extLst>
              <a:ext uri="{FF2B5EF4-FFF2-40B4-BE49-F238E27FC236}">
                <a16:creationId xmlns:a16="http://schemas.microsoft.com/office/drawing/2014/main" id="{BBA60BBE-8331-4DBB-8880-BE61603A5D03}"/>
              </a:ext>
            </a:extLst>
          </p:cNvPr>
          <p:cNvSpPr>
            <a:spLocks noGrp="1"/>
          </p:cNvSpPr>
          <p:nvPr>
            <p:ph type="subTitle" idx="1"/>
          </p:nvPr>
        </p:nvSpPr>
        <p:spPr>
          <a:xfrm>
            <a:off x="1524000" y="4503186"/>
            <a:ext cx="9144000" cy="1655762"/>
          </a:xfrm>
        </p:spPr>
        <p:txBody>
          <a:bodyPr/>
          <a:lstStyle/>
          <a:p>
            <a:r>
              <a:rPr lang="en-US" dirty="0"/>
              <a:t>2019.7.17 By Meiyu Wan</a:t>
            </a:r>
          </a:p>
        </p:txBody>
      </p:sp>
    </p:spTree>
    <p:extLst>
      <p:ext uri="{BB962C8B-B14F-4D97-AF65-F5344CB8AC3E}">
        <p14:creationId xmlns:p14="http://schemas.microsoft.com/office/powerpoint/2010/main" val="3417836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60DEF0-708A-4829-85AE-8DC2627DF80A}"/>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altLang="zh-CN" sz="2600">
                <a:solidFill>
                  <a:srgbClr val="FFFFFF"/>
                </a:solidFill>
              </a:rPr>
              <a:t>Two principles</a:t>
            </a:r>
            <a:endParaRPr lang="en-US" sz="2600">
              <a:solidFill>
                <a:srgbClr val="FFFFFF"/>
              </a:solidFill>
            </a:endParaRPr>
          </a:p>
        </p:txBody>
      </p:sp>
      <p:pic>
        <p:nvPicPr>
          <p:cNvPr id="4" name="Picture 3">
            <a:extLst>
              <a:ext uri="{FF2B5EF4-FFF2-40B4-BE49-F238E27FC236}">
                <a16:creationId xmlns:a16="http://schemas.microsoft.com/office/drawing/2014/main" id="{6BDAF200-83CF-48E9-B123-AEA67B3FA5C8}"/>
              </a:ext>
            </a:extLst>
          </p:cNvPr>
          <p:cNvPicPr>
            <a:picLocks noChangeAspect="1"/>
          </p:cNvPicPr>
          <p:nvPr/>
        </p:nvPicPr>
        <p:blipFill>
          <a:blip r:embed="rId2"/>
          <a:stretch>
            <a:fillRect/>
          </a:stretch>
        </p:blipFill>
        <p:spPr>
          <a:xfrm>
            <a:off x="3959087" y="1128918"/>
            <a:ext cx="7188199" cy="2235405"/>
          </a:xfrm>
          <a:prstGeom prst="rect">
            <a:avLst/>
          </a:prstGeom>
        </p:spPr>
      </p:pic>
      <p:sp>
        <p:nvSpPr>
          <p:cNvPr id="3" name="Content Placeholder 2">
            <a:extLst>
              <a:ext uri="{FF2B5EF4-FFF2-40B4-BE49-F238E27FC236}">
                <a16:creationId xmlns:a16="http://schemas.microsoft.com/office/drawing/2014/main" id="{FD8D29B5-8F33-488C-A742-2E321F7033E6}"/>
              </a:ext>
            </a:extLst>
          </p:cNvPr>
          <p:cNvSpPr>
            <a:spLocks noGrp="1"/>
          </p:cNvSpPr>
          <p:nvPr>
            <p:ph idx="1"/>
          </p:nvPr>
        </p:nvSpPr>
        <p:spPr>
          <a:xfrm>
            <a:off x="3689405" y="3927945"/>
            <a:ext cx="7569199" cy="2105895"/>
          </a:xfrm>
        </p:spPr>
        <p:txBody>
          <a:bodyPr>
            <a:normAutofit lnSpcReduction="10000"/>
          </a:bodyPr>
          <a:lstStyle/>
          <a:p>
            <a:r>
              <a:rPr lang="zh-CN" altLang="en-US" sz="1900" dirty="0"/>
              <a:t>定理</a:t>
            </a:r>
            <a:r>
              <a:rPr lang="en-US" sz="1900" dirty="0"/>
              <a:t>2(a)</a:t>
            </a:r>
            <a:r>
              <a:rPr lang="zh-CN" altLang="en-US" sz="1900" dirty="0"/>
              <a:t>说明对于任何输入数据集</a:t>
            </a:r>
            <a:r>
              <a:rPr lang="en-US" sz="1900" dirty="0"/>
              <a:t>S</a:t>
            </a:r>
            <a:r>
              <a:rPr lang="zh-CN" altLang="en-US" sz="1900" dirty="0"/>
              <a:t>，都存在一个最小集</a:t>
            </a:r>
            <a:r>
              <a:rPr lang="en-US" sz="1900" dirty="0"/>
              <a:t>Cs</a:t>
            </a:r>
            <a:r>
              <a:rPr lang="zh-CN" altLang="en-US" sz="1900" dirty="0"/>
              <a:t>和一个最大集</a:t>
            </a:r>
            <a:r>
              <a:rPr lang="en-US" sz="1900" dirty="0"/>
              <a:t>Ns</a:t>
            </a:r>
            <a:r>
              <a:rPr lang="zh-CN" altLang="en-US" sz="1900" dirty="0"/>
              <a:t>，使得对</a:t>
            </a:r>
            <a:r>
              <a:rPr lang="en-US" sz="1900" dirty="0"/>
              <a:t>Cs</a:t>
            </a:r>
            <a:r>
              <a:rPr lang="zh-CN" altLang="en-US" sz="1900" dirty="0"/>
              <a:t>和</a:t>
            </a:r>
            <a:r>
              <a:rPr lang="en-US" sz="1900" dirty="0"/>
              <a:t>Ns</a:t>
            </a:r>
            <a:r>
              <a:rPr lang="zh-CN" altLang="en-US" sz="1900" dirty="0"/>
              <a:t>之间的任何集合</a:t>
            </a:r>
            <a:r>
              <a:rPr lang="en-US" sz="1900" dirty="0"/>
              <a:t>T</a:t>
            </a:r>
            <a:r>
              <a:rPr lang="zh-CN" altLang="en-US" sz="1900" dirty="0"/>
              <a:t>，其网络输出都和</a:t>
            </a:r>
            <a:r>
              <a:rPr lang="en-US" sz="1900" dirty="0"/>
              <a:t>S</a:t>
            </a:r>
            <a:r>
              <a:rPr lang="zh-CN" altLang="en-US" sz="1900" dirty="0"/>
              <a:t>一样。这也就是说，模型对输入数据在有噪声</a:t>
            </a:r>
            <a:r>
              <a:rPr lang="en-US" sz="1900" dirty="0"/>
              <a:t>(</a:t>
            </a:r>
            <a:r>
              <a:rPr lang="zh-CN" altLang="en-US" sz="1900" dirty="0"/>
              <a:t>引入额外的数据点，趋于</a:t>
            </a:r>
            <a:r>
              <a:rPr lang="en-US" sz="1900" dirty="0"/>
              <a:t>Ns)</a:t>
            </a:r>
            <a:r>
              <a:rPr lang="zh-CN" altLang="en-US" sz="1900" dirty="0"/>
              <a:t>和有数据损坏</a:t>
            </a:r>
            <a:r>
              <a:rPr lang="en-US" sz="1900" dirty="0"/>
              <a:t>(</a:t>
            </a:r>
            <a:r>
              <a:rPr lang="zh-CN" altLang="en-US" sz="1900" dirty="0"/>
              <a:t>缺少数据点，趋于</a:t>
            </a:r>
            <a:r>
              <a:rPr lang="en-US" sz="1900" dirty="0"/>
              <a:t>Cs)</a:t>
            </a:r>
            <a:r>
              <a:rPr lang="zh-CN" altLang="en-US" sz="1900" dirty="0"/>
              <a:t>的情况都是鲁棒的。定理</a:t>
            </a:r>
            <a:r>
              <a:rPr lang="en-US" sz="1900" dirty="0"/>
              <a:t>2(b)</a:t>
            </a:r>
            <a:r>
              <a:rPr lang="zh-CN" altLang="en-US" sz="1900" dirty="0"/>
              <a:t>说明了最小集</a:t>
            </a:r>
            <a:r>
              <a:rPr lang="en-US" sz="1900" dirty="0"/>
              <a:t>Cs</a:t>
            </a:r>
            <a:r>
              <a:rPr lang="zh-CN" altLang="en-US" sz="1900" dirty="0"/>
              <a:t>的数据多少由</a:t>
            </a:r>
            <a:r>
              <a:rPr lang="en-US" sz="1900" dirty="0" err="1"/>
              <a:t>maxpooling</a:t>
            </a:r>
            <a:r>
              <a:rPr lang="zh-CN" altLang="en-US" sz="1900" dirty="0"/>
              <a:t>操作输出数据的维度</a:t>
            </a:r>
            <a:r>
              <a:rPr lang="en-US" sz="1900" dirty="0"/>
              <a:t>K</a:t>
            </a:r>
            <a:r>
              <a:rPr lang="zh-CN" altLang="en-US" sz="1900" dirty="0"/>
              <a:t>给出上界。换个角度来讲，</a:t>
            </a:r>
            <a:r>
              <a:rPr lang="en-US" sz="1900" dirty="0" err="1"/>
              <a:t>PointNet</a:t>
            </a:r>
            <a:r>
              <a:rPr lang="zh-CN" altLang="en-US" sz="1900" dirty="0"/>
              <a:t>能够总结出表示某类物体形状的关键点，基于这些关键点</a:t>
            </a:r>
            <a:r>
              <a:rPr lang="en-US" sz="1900" dirty="0" err="1"/>
              <a:t>PointNet</a:t>
            </a:r>
            <a:r>
              <a:rPr lang="zh-CN" altLang="en-US" sz="1900" dirty="0"/>
              <a:t>能够判别物体的类别。这样的能力决定了</a:t>
            </a:r>
            <a:r>
              <a:rPr lang="en-US" sz="1900" dirty="0" err="1"/>
              <a:t>PointNet</a:t>
            </a:r>
            <a:r>
              <a:rPr lang="zh-CN" altLang="en-US" sz="1900" dirty="0"/>
              <a:t>对噪声和数据缺失的鲁棒性。</a:t>
            </a:r>
            <a:endParaRPr lang="en-US" sz="1100" dirty="0"/>
          </a:p>
        </p:txBody>
      </p:sp>
    </p:spTree>
    <p:extLst>
      <p:ext uri="{BB962C8B-B14F-4D97-AF65-F5344CB8AC3E}">
        <p14:creationId xmlns:p14="http://schemas.microsoft.com/office/powerpoint/2010/main" val="130145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A6E3-7A69-417E-99BB-AE87D4808B6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altLang="zh-CN" sz="4800" kern="1200">
                <a:solidFill>
                  <a:srgbClr val="FFFFFF"/>
                </a:solidFill>
                <a:latin typeface="+mj-lt"/>
                <a:ea typeface="+mj-ea"/>
                <a:cs typeface="+mj-cs"/>
              </a:rPr>
              <a:t>Cont’d</a:t>
            </a:r>
            <a:endParaRPr lang="en-US" sz="48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91C5F041-2DA0-4775-986E-99740F3D71D0}"/>
              </a:ext>
            </a:extLst>
          </p:cNvPr>
          <p:cNvPicPr>
            <a:picLocks noGrp="1" noChangeAspect="1"/>
          </p:cNvPicPr>
          <p:nvPr>
            <p:ph idx="1"/>
          </p:nvPr>
        </p:nvPicPr>
        <p:blipFill>
          <a:blip r:embed="rId2"/>
          <a:stretch>
            <a:fillRect/>
          </a:stretch>
        </p:blipFill>
        <p:spPr>
          <a:xfrm>
            <a:off x="5153822" y="959007"/>
            <a:ext cx="6553545" cy="4947928"/>
          </a:xfrm>
          <a:prstGeom prst="rect">
            <a:avLst/>
          </a:prstGeom>
        </p:spPr>
      </p:pic>
    </p:spTree>
    <p:extLst>
      <p:ext uri="{BB962C8B-B14F-4D97-AF65-F5344CB8AC3E}">
        <p14:creationId xmlns:p14="http://schemas.microsoft.com/office/powerpoint/2010/main" val="1550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F3CB-ACD1-4986-950C-00C13F8A385A}"/>
              </a:ext>
            </a:extLst>
          </p:cNvPr>
          <p:cNvSpPr>
            <a:spLocks noGrp="1"/>
          </p:cNvSpPr>
          <p:nvPr>
            <p:ph type="title"/>
          </p:nvPr>
        </p:nvSpPr>
        <p:spPr/>
        <p:txBody>
          <a:bodyPr/>
          <a:lstStyle/>
          <a:p>
            <a:r>
              <a:rPr lang="en-US" dirty="0" err="1"/>
              <a:t>PointNet</a:t>
            </a:r>
            <a:endParaRPr lang="en-US" dirty="0"/>
          </a:p>
        </p:txBody>
      </p:sp>
      <p:sp>
        <p:nvSpPr>
          <p:cNvPr id="3" name="Content Placeholder 2">
            <a:extLst>
              <a:ext uri="{FF2B5EF4-FFF2-40B4-BE49-F238E27FC236}">
                <a16:creationId xmlns:a16="http://schemas.microsoft.com/office/drawing/2014/main" id="{E7EE0688-3F6F-4870-AE87-D0146F4D6861}"/>
              </a:ext>
            </a:extLst>
          </p:cNvPr>
          <p:cNvSpPr>
            <a:spLocks noGrp="1"/>
          </p:cNvSpPr>
          <p:nvPr>
            <p:ph idx="1"/>
          </p:nvPr>
        </p:nvSpPr>
        <p:spPr/>
        <p:txBody>
          <a:bodyPr>
            <a:normAutofit fontScale="92500" lnSpcReduction="10000"/>
          </a:bodyPr>
          <a:lstStyle/>
          <a:p>
            <a:r>
              <a:rPr lang="zh-CN" altLang="en-US" dirty="0"/>
              <a:t>先来看网络的两个亮点：</a:t>
            </a:r>
          </a:p>
          <a:p>
            <a:r>
              <a:rPr lang="en-US" altLang="zh-CN" dirty="0"/>
              <a:t>1.</a:t>
            </a:r>
            <a:r>
              <a:rPr lang="zh-CN" altLang="en-US" dirty="0"/>
              <a:t>空间变换网络解决旋转问题：三维的</a:t>
            </a:r>
            <a:r>
              <a:rPr lang="en-US" altLang="zh-CN" dirty="0"/>
              <a:t>STN</a:t>
            </a:r>
            <a:r>
              <a:rPr lang="zh-CN" altLang="en-US" dirty="0"/>
              <a:t>可以通过学习点云本身的位姿信息学习到一个最有利于网络进行分类或分割的</a:t>
            </a:r>
            <a:r>
              <a:rPr lang="en-US" altLang="zh-CN" dirty="0" err="1"/>
              <a:t>DxD</a:t>
            </a:r>
            <a:r>
              <a:rPr lang="zh-CN" altLang="en-US" dirty="0"/>
              <a:t>旋转矩阵（</a:t>
            </a:r>
            <a:r>
              <a:rPr lang="en-US" altLang="zh-CN" dirty="0"/>
              <a:t>D</a:t>
            </a:r>
            <a:r>
              <a:rPr lang="zh-CN" altLang="en-US" dirty="0"/>
              <a:t>代表特征维度，</a:t>
            </a:r>
            <a:r>
              <a:rPr lang="en-US" altLang="zh-CN" dirty="0" err="1"/>
              <a:t>pointnet</a:t>
            </a:r>
            <a:r>
              <a:rPr lang="zh-CN" altLang="en-US" dirty="0"/>
              <a:t>中</a:t>
            </a:r>
            <a:r>
              <a:rPr lang="en-US" altLang="zh-CN" dirty="0"/>
              <a:t>D</a:t>
            </a:r>
            <a:r>
              <a:rPr lang="zh-CN" altLang="en-US" dirty="0"/>
              <a:t>采用</a:t>
            </a:r>
            <a:r>
              <a:rPr lang="en-US" altLang="zh-CN" dirty="0"/>
              <a:t>3</a:t>
            </a:r>
            <a:r>
              <a:rPr lang="zh-CN" altLang="en-US" dirty="0"/>
              <a:t>和</a:t>
            </a:r>
            <a:r>
              <a:rPr lang="en-US" altLang="zh-CN" dirty="0"/>
              <a:t>64</a:t>
            </a:r>
            <a:r>
              <a:rPr lang="zh-CN" altLang="en-US" dirty="0"/>
              <a:t>）。其中的原理是，通过控制最后的</a:t>
            </a:r>
            <a:r>
              <a:rPr lang="en-US" altLang="zh-CN" dirty="0"/>
              <a:t>loss</a:t>
            </a:r>
            <a:r>
              <a:rPr lang="zh-CN" altLang="en-US" dirty="0"/>
              <a:t>来对变换矩阵进行调整，</a:t>
            </a:r>
            <a:r>
              <a:rPr lang="en-US" altLang="zh-CN" dirty="0" err="1"/>
              <a:t>pointnet</a:t>
            </a:r>
            <a:r>
              <a:rPr lang="zh-CN" altLang="en-US" dirty="0"/>
              <a:t>并不关心最后真正做了什么变换，只要有利于最后的结果都可以。</a:t>
            </a:r>
            <a:r>
              <a:rPr lang="en-US" altLang="zh-CN" dirty="0" err="1"/>
              <a:t>pointnet</a:t>
            </a:r>
            <a:r>
              <a:rPr lang="zh-CN" altLang="en-US" dirty="0"/>
              <a:t>采用了两次</a:t>
            </a:r>
            <a:r>
              <a:rPr lang="en-US" altLang="zh-CN" dirty="0"/>
              <a:t>STN</a:t>
            </a:r>
            <a:r>
              <a:rPr lang="zh-CN" altLang="en-US" dirty="0"/>
              <a:t>，第一次</a:t>
            </a:r>
            <a:r>
              <a:rPr lang="en-US" altLang="zh-CN" dirty="0"/>
              <a:t>input transform</a:t>
            </a:r>
            <a:r>
              <a:rPr lang="zh-CN" altLang="en-US" dirty="0"/>
              <a:t>是对空间中点云进行调整，直观上理解是旋转出一个更有利于分类或分割的角度，比如把物体转到正面；第二次</a:t>
            </a:r>
            <a:r>
              <a:rPr lang="en-US" altLang="zh-CN" dirty="0"/>
              <a:t>feature transform</a:t>
            </a:r>
            <a:r>
              <a:rPr lang="zh-CN" altLang="en-US" dirty="0"/>
              <a:t>是对提取出的</a:t>
            </a:r>
            <a:r>
              <a:rPr lang="en-US" altLang="zh-CN" dirty="0"/>
              <a:t>64</a:t>
            </a:r>
            <a:r>
              <a:rPr lang="zh-CN" altLang="en-US" dirty="0"/>
              <a:t>维特征进行对齐，即在特征层面对点云进行变换。</a:t>
            </a:r>
          </a:p>
          <a:p>
            <a:r>
              <a:rPr lang="en-US" altLang="zh-CN" dirty="0"/>
              <a:t>2.maxpooling</a:t>
            </a:r>
            <a:r>
              <a:rPr lang="zh-CN" altLang="en-US" dirty="0"/>
              <a:t>解决无序性问题：网络对每个点进行了一定程度的特征提取之后，</a:t>
            </a:r>
            <a:r>
              <a:rPr lang="en-US" altLang="zh-CN" dirty="0" err="1"/>
              <a:t>maxpooling</a:t>
            </a:r>
            <a:r>
              <a:rPr lang="zh-CN" altLang="en-US" dirty="0"/>
              <a:t>可以对点云的整体提取出</a:t>
            </a:r>
            <a:r>
              <a:rPr lang="en-US" altLang="zh-CN" dirty="0"/>
              <a:t>global feature</a:t>
            </a:r>
            <a:r>
              <a:rPr lang="zh-CN" altLang="en-US" dirty="0"/>
              <a:t>。</a:t>
            </a:r>
          </a:p>
          <a:p>
            <a:pPr marL="0" indent="0">
              <a:buNone/>
            </a:pPr>
            <a:endParaRPr lang="en-US" dirty="0"/>
          </a:p>
        </p:txBody>
      </p:sp>
    </p:spTree>
    <p:extLst>
      <p:ext uri="{BB962C8B-B14F-4D97-AF65-F5344CB8AC3E}">
        <p14:creationId xmlns:p14="http://schemas.microsoft.com/office/powerpoint/2010/main" val="172684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B948C6-478B-4E79-A1A1-67EB378C758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Cont’d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52C399B-AF73-4CE8-ADC5-5EF816CCF636}"/>
              </a:ext>
            </a:extLst>
          </p:cNvPr>
          <p:cNvPicPr>
            <a:picLocks noGrp="1" noChangeAspect="1"/>
          </p:cNvPicPr>
          <p:nvPr>
            <p:ph idx="1"/>
          </p:nvPr>
        </p:nvPicPr>
        <p:blipFill>
          <a:blip r:embed="rId2"/>
          <a:stretch>
            <a:fillRect/>
          </a:stretch>
        </p:blipFill>
        <p:spPr>
          <a:xfrm>
            <a:off x="1309361" y="2509911"/>
            <a:ext cx="9518179" cy="3997637"/>
          </a:xfrm>
          <a:prstGeom prst="rect">
            <a:avLst/>
          </a:prstGeom>
        </p:spPr>
      </p:pic>
    </p:spTree>
    <p:extLst>
      <p:ext uri="{BB962C8B-B14F-4D97-AF65-F5344CB8AC3E}">
        <p14:creationId xmlns:p14="http://schemas.microsoft.com/office/powerpoint/2010/main" val="11752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4CF0-F9AC-4F0D-AD32-A6052DCD0260}"/>
              </a:ext>
            </a:extLst>
          </p:cNvPr>
          <p:cNvSpPr>
            <a:spLocks noGrp="1"/>
          </p:cNvSpPr>
          <p:nvPr>
            <p:ph type="title"/>
          </p:nvPr>
        </p:nvSpPr>
        <p:spPr/>
        <p:txBody>
          <a:bodyPr/>
          <a:lstStyle/>
          <a:p>
            <a:r>
              <a:rPr lang="zh-CN" altLang="en-US" dirty="0"/>
              <a:t>流程</a:t>
            </a:r>
            <a:endParaRPr lang="en-US" dirty="0"/>
          </a:p>
        </p:txBody>
      </p:sp>
      <p:sp>
        <p:nvSpPr>
          <p:cNvPr id="3" name="Content Placeholder 2">
            <a:extLst>
              <a:ext uri="{FF2B5EF4-FFF2-40B4-BE49-F238E27FC236}">
                <a16:creationId xmlns:a16="http://schemas.microsoft.com/office/drawing/2014/main" id="{862F5DC8-CF4B-4C9B-AC7D-63D8619E4DCA}"/>
              </a:ext>
            </a:extLst>
          </p:cNvPr>
          <p:cNvSpPr>
            <a:spLocks noGrp="1"/>
          </p:cNvSpPr>
          <p:nvPr>
            <p:ph idx="1"/>
          </p:nvPr>
        </p:nvSpPr>
        <p:spPr/>
        <p:txBody>
          <a:bodyPr>
            <a:normAutofit fontScale="92500"/>
          </a:bodyPr>
          <a:lstStyle/>
          <a:p>
            <a:r>
              <a:rPr lang="en-US" altLang="zh-CN" dirty="0"/>
              <a:t>1</a:t>
            </a:r>
            <a:r>
              <a:rPr lang="zh-CN" altLang="en-US" dirty="0"/>
              <a:t>、输入为一帧的全部点云数据的集合，表示为一个</a:t>
            </a:r>
            <a:r>
              <a:rPr lang="en-US" altLang="zh-CN" dirty="0"/>
              <a:t>nx3</a:t>
            </a:r>
            <a:r>
              <a:rPr lang="zh-CN" altLang="en-US" dirty="0"/>
              <a:t>的</a:t>
            </a:r>
            <a:r>
              <a:rPr lang="en-US" altLang="zh-CN" dirty="0"/>
              <a:t>2d tensor</a:t>
            </a:r>
            <a:r>
              <a:rPr lang="zh-CN" altLang="en-US" dirty="0"/>
              <a:t>，其中</a:t>
            </a:r>
            <a:r>
              <a:rPr lang="en-US" altLang="zh-CN" dirty="0"/>
              <a:t>n</a:t>
            </a:r>
            <a:r>
              <a:rPr lang="zh-CN" altLang="en-US" dirty="0"/>
              <a:t>代表点云数量，</a:t>
            </a:r>
            <a:r>
              <a:rPr lang="en-US" altLang="zh-CN" dirty="0"/>
              <a:t>3</a:t>
            </a:r>
            <a:r>
              <a:rPr lang="zh-CN" altLang="en-US" dirty="0"/>
              <a:t>对应</a:t>
            </a:r>
            <a:r>
              <a:rPr lang="en-US" altLang="zh-CN" dirty="0" err="1"/>
              <a:t>xyz</a:t>
            </a:r>
            <a:r>
              <a:rPr lang="zh-CN" altLang="en-US" dirty="0"/>
              <a:t>坐标。</a:t>
            </a:r>
          </a:p>
          <a:p>
            <a:r>
              <a:rPr lang="en-US" altLang="zh-CN" dirty="0"/>
              <a:t>2</a:t>
            </a:r>
            <a:r>
              <a:rPr lang="zh-CN" altLang="en-US" dirty="0"/>
              <a:t>、输入数据先通过和一个</a:t>
            </a:r>
            <a:r>
              <a:rPr lang="en-US" altLang="zh-CN" dirty="0"/>
              <a:t>T-Net</a:t>
            </a:r>
            <a:r>
              <a:rPr lang="zh-CN" altLang="en-US" dirty="0"/>
              <a:t>学习到的转换矩阵相乘来对齐，保证了模型的对特定空间转换的不变性。</a:t>
            </a:r>
          </a:p>
          <a:p>
            <a:r>
              <a:rPr lang="en-US" altLang="zh-CN" dirty="0"/>
              <a:t>3</a:t>
            </a:r>
            <a:r>
              <a:rPr lang="zh-CN" altLang="en-US" dirty="0"/>
              <a:t>、通过多次</a:t>
            </a:r>
            <a:r>
              <a:rPr lang="en-US" altLang="zh-CN" dirty="0" err="1"/>
              <a:t>mlp</a:t>
            </a:r>
            <a:r>
              <a:rPr lang="zh-CN" altLang="en-US" dirty="0"/>
              <a:t>对各点云数据进行特征提取后，再用一个</a:t>
            </a:r>
            <a:r>
              <a:rPr lang="en-US" altLang="zh-CN" dirty="0"/>
              <a:t>T-Net</a:t>
            </a:r>
            <a:r>
              <a:rPr lang="zh-CN" altLang="en-US" dirty="0"/>
              <a:t>对特征进行对齐。</a:t>
            </a:r>
          </a:p>
          <a:p>
            <a:r>
              <a:rPr lang="en-US" altLang="zh-CN" dirty="0"/>
              <a:t>4</a:t>
            </a:r>
            <a:r>
              <a:rPr lang="zh-CN" altLang="en-US" dirty="0"/>
              <a:t>、在特征的各个维度上执行</a:t>
            </a:r>
            <a:r>
              <a:rPr lang="en-US" altLang="zh-CN" dirty="0" err="1"/>
              <a:t>maxpooling</a:t>
            </a:r>
            <a:r>
              <a:rPr lang="zh-CN" altLang="en-US" dirty="0"/>
              <a:t>操作来得到最终的全局特征。</a:t>
            </a:r>
          </a:p>
          <a:p>
            <a:r>
              <a:rPr lang="en-US" altLang="zh-CN" dirty="0"/>
              <a:t>5</a:t>
            </a:r>
            <a:r>
              <a:rPr lang="zh-CN" altLang="en-US" dirty="0"/>
              <a:t>、对分类任务，将全局特征通过</a:t>
            </a:r>
            <a:r>
              <a:rPr lang="en-US" altLang="zh-CN" dirty="0" err="1"/>
              <a:t>mlp</a:t>
            </a:r>
            <a:r>
              <a:rPr lang="zh-CN" altLang="en-US" dirty="0"/>
              <a:t>来预测最后的分类分数；对分割任务，将全局特征和之前学习到的各点云的局部特征进行串联，再通过</a:t>
            </a:r>
            <a:r>
              <a:rPr lang="en-US" altLang="zh-CN" dirty="0" err="1"/>
              <a:t>mlp</a:t>
            </a:r>
            <a:r>
              <a:rPr lang="zh-CN" altLang="en-US" dirty="0"/>
              <a:t>得到每个数据点的分类结果。</a:t>
            </a:r>
          </a:p>
          <a:p>
            <a:endParaRPr lang="en-US" dirty="0"/>
          </a:p>
        </p:txBody>
      </p:sp>
    </p:spTree>
    <p:extLst>
      <p:ext uri="{BB962C8B-B14F-4D97-AF65-F5344CB8AC3E}">
        <p14:creationId xmlns:p14="http://schemas.microsoft.com/office/powerpoint/2010/main" val="2372815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DC76E-6719-449A-B314-7F92166E606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a:solidFill>
                  <a:srgbClr val="FFFFFF"/>
                </a:solidFill>
              </a:rPr>
              <a:t>code</a:t>
            </a:r>
            <a:endParaRPr lang="en-US" sz="540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94E72CF-DB18-494A-85E0-83B7FD108F03}"/>
              </a:ext>
            </a:extLst>
          </p:cNvPr>
          <p:cNvPicPr>
            <a:picLocks noChangeAspect="1"/>
          </p:cNvPicPr>
          <p:nvPr/>
        </p:nvPicPr>
        <p:blipFill>
          <a:blip r:embed="rId2"/>
          <a:stretch>
            <a:fillRect/>
          </a:stretch>
        </p:blipFill>
        <p:spPr>
          <a:xfrm>
            <a:off x="210541" y="2807135"/>
            <a:ext cx="5885459" cy="3237002"/>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11">
            <a:extLst>
              <a:ext uri="{FF2B5EF4-FFF2-40B4-BE49-F238E27FC236}">
                <a16:creationId xmlns:a16="http://schemas.microsoft.com/office/drawing/2014/main" id="{E51E85F7-369D-4926-913A-804A852609B6}"/>
              </a:ext>
            </a:extLst>
          </p:cNvPr>
          <p:cNvPicPr>
            <a:picLocks noGrp="1"/>
          </p:cNvPicPr>
          <p:nvPr>
            <p:ph idx="1"/>
          </p:nvPr>
        </p:nvPicPr>
        <p:blipFill>
          <a:blip r:embed="rId3"/>
          <a:stretch>
            <a:fillRect/>
          </a:stretch>
        </p:blipFill>
        <p:spPr>
          <a:xfrm>
            <a:off x="6325804" y="2807135"/>
            <a:ext cx="5746925" cy="3091598"/>
          </a:xfrm>
          <a:prstGeom prst="rect">
            <a:avLst/>
          </a:prstGeom>
        </p:spPr>
      </p:pic>
    </p:spTree>
    <p:extLst>
      <p:ext uri="{BB962C8B-B14F-4D97-AF65-F5344CB8AC3E}">
        <p14:creationId xmlns:p14="http://schemas.microsoft.com/office/powerpoint/2010/main" val="168970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C02EB-CBA2-480A-975B-9B4890960F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dirty="0">
                <a:solidFill>
                  <a:srgbClr val="FFFFFF"/>
                </a:solidFill>
              </a:rPr>
              <a:t>Cont’d</a:t>
            </a:r>
            <a:endParaRPr lang="en-US" sz="54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2B1846-9B12-4804-AE46-2BFDF392D823}"/>
              </a:ext>
            </a:extLst>
          </p:cNvPr>
          <p:cNvPicPr>
            <a:picLocks noChangeAspect="1"/>
          </p:cNvPicPr>
          <p:nvPr/>
        </p:nvPicPr>
        <p:blipFill>
          <a:blip r:embed="rId2"/>
          <a:stretch>
            <a:fillRect/>
          </a:stretch>
        </p:blipFill>
        <p:spPr>
          <a:xfrm>
            <a:off x="6475173" y="2277801"/>
            <a:ext cx="5455917" cy="3519066"/>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CA38927-6EE4-4F1A-AE8A-01D67DD712F1}"/>
              </a:ext>
            </a:extLst>
          </p:cNvPr>
          <p:cNvPicPr>
            <a:picLocks noGrp="1" noChangeAspect="1"/>
          </p:cNvPicPr>
          <p:nvPr>
            <p:ph idx="1"/>
          </p:nvPr>
        </p:nvPicPr>
        <p:blipFill>
          <a:blip r:embed="rId3"/>
          <a:stretch>
            <a:fillRect/>
          </a:stretch>
        </p:blipFill>
        <p:spPr>
          <a:xfrm>
            <a:off x="546351" y="3026489"/>
            <a:ext cx="5455917" cy="2659759"/>
          </a:xfrm>
          <a:prstGeom prst="rect">
            <a:avLst/>
          </a:prstGeom>
        </p:spPr>
      </p:pic>
      <p:sp>
        <p:nvSpPr>
          <p:cNvPr id="6" name="TextBox 5">
            <a:extLst>
              <a:ext uri="{FF2B5EF4-FFF2-40B4-BE49-F238E27FC236}">
                <a16:creationId xmlns:a16="http://schemas.microsoft.com/office/drawing/2014/main" id="{13AEE0B4-18D4-4DB6-A98D-41AA46F6A0CB}"/>
              </a:ext>
            </a:extLst>
          </p:cNvPr>
          <p:cNvSpPr txBox="1"/>
          <p:nvPr/>
        </p:nvSpPr>
        <p:spPr>
          <a:xfrm>
            <a:off x="6002268" y="2176067"/>
            <a:ext cx="550151" cy="369332"/>
          </a:xfrm>
          <a:prstGeom prst="rect">
            <a:avLst/>
          </a:prstGeom>
          <a:noFill/>
        </p:spPr>
        <p:txBody>
          <a:bodyPr wrap="none" rtlCol="0">
            <a:spAutoFit/>
          </a:bodyPr>
          <a:lstStyle/>
          <a:p>
            <a:r>
              <a:rPr lang="en-US" dirty="0"/>
              <a:t>STN</a:t>
            </a:r>
          </a:p>
        </p:txBody>
      </p:sp>
      <p:pic>
        <p:nvPicPr>
          <p:cNvPr id="7" name="Picture 6">
            <a:extLst>
              <a:ext uri="{FF2B5EF4-FFF2-40B4-BE49-F238E27FC236}">
                <a16:creationId xmlns:a16="http://schemas.microsoft.com/office/drawing/2014/main" id="{775F0489-B632-41E7-AF02-54E4D42B8730}"/>
              </a:ext>
            </a:extLst>
          </p:cNvPr>
          <p:cNvPicPr>
            <a:picLocks noChangeAspect="1"/>
          </p:cNvPicPr>
          <p:nvPr/>
        </p:nvPicPr>
        <p:blipFill>
          <a:blip r:embed="rId4"/>
          <a:stretch>
            <a:fillRect/>
          </a:stretch>
        </p:blipFill>
        <p:spPr>
          <a:xfrm>
            <a:off x="6734839" y="5879799"/>
            <a:ext cx="5273497" cy="896190"/>
          </a:xfrm>
          <a:prstGeom prst="rect">
            <a:avLst/>
          </a:prstGeom>
        </p:spPr>
      </p:pic>
    </p:spTree>
    <p:extLst>
      <p:ext uri="{BB962C8B-B14F-4D97-AF65-F5344CB8AC3E}">
        <p14:creationId xmlns:p14="http://schemas.microsoft.com/office/powerpoint/2010/main" val="322891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A21B-2F0E-40A4-9216-7E4DBD7D4926}"/>
              </a:ext>
            </a:extLst>
          </p:cNvPr>
          <p:cNvSpPr>
            <a:spLocks noGrp="1"/>
          </p:cNvSpPr>
          <p:nvPr>
            <p:ph type="title"/>
          </p:nvPr>
        </p:nvSpPr>
        <p:spPr/>
        <p:txBody>
          <a:bodyPr/>
          <a:lstStyle/>
          <a:p>
            <a:r>
              <a:rPr lang="en-US" dirty="0" err="1"/>
              <a:t>P</a:t>
            </a:r>
            <a:r>
              <a:rPr lang="en-US" altLang="zh-CN" dirty="0" err="1"/>
              <a:t>ointNet</a:t>
            </a:r>
            <a:r>
              <a:rPr lang="en-US" altLang="zh-CN" dirty="0"/>
              <a:t>++</a:t>
            </a:r>
            <a:endParaRPr lang="en-US" dirty="0"/>
          </a:p>
        </p:txBody>
      </p:sp>
      <p:sp>
        <p:nvSpPr>
          <p:cNvPr id="3" name="Content Placeholder 2">
            <a:extLst>
              <a:ext uri="{FF2B5EF4-FFF2-40B4-BE49-F238E27FC236}">
                <a16:creationId xmlns:a16="http://schemas.microsoft.com/office/drawing/2014/main" id="{5FBD817E-5B8A-490F-A0F0-7FC5C80EE565}"/>
              </a:ext>
            </a:extLst>
          </p:cNvPr>
          <p:cNvSpPr>
            <a:spLocks noGrp="1"/>
          </p:cNvSpPr>
          <p:nvPr>
            <p:ph idx="1"/>
          </p:nvPr>
        </p:nvSpPr>
        <p:spPr>
          <a:xfrm>
            <a:off x="838200" y="2190750"/>
            <a:ext cx="10836965" cy="4667250"/>
          </a:xfrm>
        </p:spPr>
        <p:txBody>
          <a:bodyPr/>
          <a:lstStyle/>
          <a:p>
            <a:r>
              <a:rPr lang="en-US" altLang="zh-CN" dirty="0" err="1"/>
              <a:t>PointNet</a:t>
            </a:r>
            <a:r>
              <a:rPr lang="zh-CN" altLang="en-US" dirty="0"/>
              <a:t>提取特征的方式是对所有点云数据提取了一个全局的特征，显然，这和目前流行的</a:t>
            </a:r>
            <a:r>
              <a:rPr lang="en-US" altLang="zh-CN" dirty="0"/>
              <a:t>CNN</a:t>
            </a:r>
            <a:r>
              <a:rPr lang="zh-CN" altLang="en-US" dirty="0"/>
              <a:t>逐层提取局部特征的方式不一样。受到</a:t>
            </a:r>
            <a:r>
              <a:rPr lang="en-US" altLang="zh-CN" dirty="0"/>
              <a:t>CNN</a:t>
            </a:r>
            <a:r>
              <a:rPr lang="zh-CN" altLang="en-US" dirty="0"/>
              <a:t>的启发，作者提出了</a:t>
            </a:r>
            <a:r>
              <a:rPr lang="en-US" altLang="zh-CN" dirty="0" err="1"/>
              <a:t>PointNet</a:t>
            </a:r>
            <a:r>
              <a:rPr lang="en-US" altLang="zh-CN" dirty="0"/>
              <a:t>++</a:t>
            </a:r>
            <a:r>
              <a:rPr lang="zh-CN" altLang="en-US" dirty="0"/>
              <a:t>，它能够在不同尺度提取局部特征，通过多层网络结构得到深层特征。</a:t>
            </a:r>
            <a:endParaRPr lang="en-US" dirty="0"/>
          </a:p>
        </p:txBody>
      </p:sp>
    </p:spTree>
    <p:extLst>
      <p:ext uri="{BB962C8B-B14F-4D97-AF65-F5344CB8AC3E}">
        <p14:creationId xmlns:p14="http://schemas.microsoft.com/office/powerpoint/2010/main" val="3423945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DA82-74CE-4651-AAF7-68263E82823D}"/>
              </a:ext>
            </a:extLst>
          </p:cNvPr>
          <p:cNvSpPr>
            <a:spLocks noGrp="1"/>
          </p:cNvSpPr>
          <p:nvPr>
            <p:ph type="title"/>
          </p:nvPr>
        </p:nvSpPr>
        <p:spPr/>
        <p:txBody>
          <a:bodyPr/>
          <a:lstStyle/>
          <a:p>
            <a:r>
              <a:rPr lang="en-US" altLang="zh-CN" dirty="0"/>
              <a:t>Cont’d</a:t>
            </a:r>
            <a:endParaRPr lang="en-US" dirty="0"/>
          </a:p>
        </p:txBody>
      </p:sp>
      <p:sp>
        <p:nvSpPr>
          <p:cNvPr id="3" name="Content Placeholder 2">
            <a:extLst>
              <a:ext uri="{FF2B5EF4-FFF2-40B4-BE49-F238E27FC236}">
                <a16:creationId xmlns:a16="http://schemas.microsoft.com/office/drawing/2014/main" id="{E7F3DB6D-BA7C-4005-A0F7-5BF3D53778AA}"/>
              </a:ext>
            </a:extLst>
          </p:cNvPr>
          <p:cNvSpPr>
            <a:spLocks noGrp="1"/>
          </p:cNvSpPr>
          <p:nvPr>
            <p:ph idx="1"/>
          </p:nvPr>
        </p:nvSpPr>
        <p:spPr>
          <a:xfrm>
            <a:off x="503583" y="1537252"/>
            <a:ext cx="11555895" cy="5088835"/>
          </a:xfrm>
        </p:spPr>
        <p:txBody>
          <a:bodyPr>
            <a:normAutofit fontScale="77500" lnSpcReduction="20000"/>
          </a:bodyPr>
          <a:lstStyle/>
          <a:p>
            <a:pPr marL="0" indent="0">
              <a:spcAft>
                <a:spcPts val="600"/>
              </a:spcAft>
              <a:buNone/>
            </a:pPr>
            <a:r>
              <a:rPr lang="en-US" dirty="0" err="1"/>
              <a:t>PointNet</a:t>
            </a:r>
            <a:r>
              <a:rPr lang="en-US" dirty="0"/>
              <a:t>++</a:t>
            </a:r>
            <a:r>
              <a:rPr lang="zh-CN" altLang="en-US" dirty="0"/>
              <a:t>由以下几个关键部分构成：</a:t>
            </a:r>
            <a:endParaRPr lang="en-US" dirty="0"/>
          </a:p>
          <a:p>
            <a:pPr>
              <a:spcAft>
                <a:spcPts val="600"/>
              </a:spcAft>
            </a:pPr>
            <a:r>
              <a:rPr lang="zh-CN" altLang="en-US" dirty="0"/>
              <a:t>采样层（</a:t>
            </a:r>
            <a:r>
              <a:rPr lang="en-US" dirty="0"/>
              <a:t>sampling</a:t>
            </a:r>
            <a:r>
              <a:rPr lang="zh-CN" altLang="en-US" dirty="0"/>
              <a:t>）</a:t>
            </a:r>
            <a:endParaRPr lang="en-US" dirty="0"/>
          </a:p>
          <a:p>
            <a:pPr>
              <a:spcAft>
                <a:spcPts val="600"/>
              </a:spcAft>
            </a:pPr>
            <a:r>
              <a:rPr lang="zh-CN" altLang="en-US" dirty="0"/>
              <a:t>激光雷达单帧的数据点可以多达</a:t>
            </a:r>
            <a:r>
              <a:rPr lang="en-US" dirty="0"/>
              <a:t>100k</a:t>
            </a:r>
            <a:r>
              <a:rPr lang="zh-CN" altLang="en-US" dirty="0"/>
              <a:t>个，如果对每一个点都提取局部特征，计算量是非常巨大的。因此，作者提出了先对数据点进行采样。作者使用的采样算法是最远点采样（</a:t>
            </a:r>
            <a:r>
              <a:rPr lang="en-US" dirty="0"/>
              <a:t>farthest point sampling, FPS</a:t>
            </a:r>
            <a:r>
              <a:rPr lang="zh-CN" altLang="en-US" dirty="0"/>
              <a:t>），相对于随机采样，这种采样算法能够更好地覆盖整个采样空间。</a:t>
            </a:r>
            <a:endParaRPr lang="en-US" dirty="0"/>
          </a:p>
          <a:p>
            <a:pPr>
              <a:spcAft>
                <a:spcPts val="600"/>
              </a:spcAft>
            </a:pPr>
            <a:r>
              <a:rPr lang="zh-CN" altLang="en-US" dirty="0"/>
              <a:t>组合层（</a:t>
            </a:r>
            <a:r>
              <a:rPr lang="en-US" dirty="0"/>
              <a:t>grouping</a:t>
            </a:r>
            <a:r>
              <a:rPr lang="zh-CN" altLang="en-US" dirty="0"/>
              <a:t>）</a:t>
            </a:r>
            <a:endParaRPr lang="en-US" dirty="0"/>
          </a:p>
          <a:p>
            <a:pPr>
              <a:spcAft>
                <a:spcPts val="600"/>
              </a:spcAft>
            </a:pPr>
            <a:r>
              <a:rPr lang="zh-CN" altLang="en-US" dirty="0"/>
              <a:t>为了提取一个点的局部特征，首先需要定义这个点的“局部”是什么。一个图片像素点的局部是其周围一定曼哈顿距离下的像素点，通常由卷积层的卷积核大小确定。同理，点云数据中的一个点的局部由其周围给定半径划出的球形空间内的其他点构成。组合层的作用就是找出通过采样层后的每一个点的所有构成其局部的点，以方便后续对每个局部提取特征。</a:t>
            </a:r>
            <a:endParaRPr lang="en-US" dirty="0"/>
          </a:p>
          <a:p>
            <a:pPr>
              <a:spcAft>
                <a:spcPts val="600"/>
              </a:spcAft>
            </a:pPr>
            <a:r>
              <a:rPr lang="zh-CN" altLang="en-US" dirty="0"/>
              <a:t>特征提取层（</a:t>
            </a:r>
            <a:r>
              <a:rPr lang="en-US" dirty="0"/>
              <a:t>feature learning</a:t>
            </a:r>
            <a:r>
              <a:rPr lang="zh-CN" altLang="en-US" dirty="0"/>
              <a:t>）</a:t>
            </a:r>
            <a:endParaRPr lang="en-US" dirty="0"/>
          </a:p>
          <a:p>
            <a:pPr>
              <a:spcAft>
                <a:spcPts val="600"/>
              </a:spcAft>
            </a:pPr>
            <a:r>
              <a:rPr lang="zh-CN" altLang="en-US" dirty="0"/>
              <a:t>因为</a:t>
            </a:r>
            <a:r>
              <a:rPr lang="en-US" dirty="0" err="1"/>
              <a:t>PointNet</a:t>
            </a:r>
            <a:r>
              <a:rPr lang="zh-CN" altLang="en-US" dirty="0"/>
              <a:t>给出了一个基于点云数据的特征提取网络，因此可以用</a:t>
            </a:r>
            <a:r>
              <a:rPr lang="en-US" dirty="0" err="1"/>
              <a:t>PointNet</a:t>
            </a:r>
            <a:r>
              <a:rPr lang="zh-CN" altLang="en-US" dirty="0"/>
              <a:t>对组合层给出的各个局部进行特征提取来得到局部特征。值得注意的是，虽然组合层给出的各个局部可能由不同数量的点构成，但是通过</a:t>
            </a:r>
            <a:r>
              <a:rPr lang="en-US" dirty="0" err="1"/>
              <a:t>PointNet</a:t>
            </a:r>
            <a:r>
              <a:rPr lang="zh-CN" altLang="en-US" dirty="0"/>
              <a:t>后都能得到维度一致的特征（由上述</a:t>
            </a:r>
            <a:r>
              <a:rPr lang="en-US" dirty="0"/>
              <a:t>K</a:t>
            </a:r>
            <a:r>
              <a:rPr lang="zh-CN" altLang="en-US" dirty="0"/>
              <a:t>值决定）。</a:t>
            </a:r>
            <a:endParaRPr lang="en-US" dirty="0"/>
          </a:p>
          <a:p>
            <a:endParaRPr lang="en-US" dirty="0"/>
          </a:p>
        </p:txBody>
      </p:sp>
    </p:spTree>
    <p:extLst>
      <p:ext uri="{BB962C8B-B14F-4D97-AF65-F5344CB8AC3E}">
        <p14:creationId xmlns:p14="http://schemas.microsoft.com/office/powerpoint/2010/main" val="729899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E4DD-96BB-4817-8A31-338FA391226E}"/>
              </a:ext>
            </a:extLst>
          </p:cNvPr>
          <p:cNvSpPr>
            <a:spLocks noGrp="1"/>
          </p:cNvSpPr>
          <p:nvPr>
            <p:ph type="title"/>
          </p:nvPr>
        </p:nvSpPr>
        <p:spPr>
          <a:xfrm>
            <a:off x="648929" y="629266"/>
            <a:ext cx="3505495" cy="1622321"/>
          </a:xfrm>
        </p:spPr>
        <p:txBody>
          <a:bodyPr>
            <a:normAutofit/>
          </a:bodyPr>
          <a:lstStyle/>
          <a:p>
            <a:r>
              <a:rPr lang="en-US" dirty="0"/>
              <a:t>cont’d</a:t>
            </a:r>
          </a:p>
        </p:txBody>
      </p:sp>
      <p:sp>
        <p:nvSpPr>
          <p:cNvPr id="3" name="Content Placeholder 2">
            <a:extLst>
              <a:ext uri="{FF2B5EF4-FFF2-40B4-BE49-F238E27FC236}">
                <a16:creationId xmlns:a16="http://schemas.microsoft.com/office/drawing/2014/main" id="{3E7C72D6-B213-4685-A3C4-0B25E7968D2C}"/>
              </a:ext>
            </a:extLst>
          </p:cNvPr>
          <p:cNvSpPr>
            <a:spLocks noGrp="1"/>
          </p:cNvSpPr>
          <p:nvPr>
            <p:ph idx="1"/>
          </p:nvPr>
        </p:nvSpPr>
        <p:spPr>
          <a:xfrm>
            <a:off x="648931" y="2438400"/>
            <a:ext cx="3505494" cy="3785419"/>
          </a:xfrm>
        </p:spPr>
        <p:txBody>
          <a:bodyPr>
            <a:normAutofit/>
          </a:bodyPr>
          <a:lstStyle/>
          <a:p>
            <a:r>
              <a:rPr lang="zh-CN" altLang="en-US" sz="1900"/>
              <a:t>上述各层构成了</a:t>
            </a:r>
            <a:r>
              <a:rPr lang="en-US" altLang="zh-CN" sz="1900"/>
              <a:t>PointNet++</a:t>
            </a:r>
            <a:r>
              <a:rPr lang="zh-CN" altLang="en-US" sz="1900"/>
              <a:t>的基础处理模块。如果将多个这样的处理模块级联组合起来，</a:t>
            </a:r>
            <a:r>
              <a:rPr lang="en-US" altLang="zh-CN" sz="1900"/>
              <a:t>PointNet++</a:t>
            </a:r>
            <a:r>
              <a:rPr lang="zh-CN" altLang="en-US" sz="1900"/>
              <a:t>就能像</a:t>
            </a:r>
            <a:r>
              <a:rPr lang="en-US" altLang="zh-CN" sz="1900"/>
              <a:t>CNN</a:t>
            </a:r>
            <a:r>
              <a:rPr lang="zh-CN" altLang="en-US" sz="1900"/>
              <a:t>一样从浅层特征得到深层语义特征。对于分割任务的网络，还需要将下采样后的特征进行上采样，使得原始点云中的每个点都有对应的特征。这个上采样的过程通过最近的</a:t>
            </a:r>
            <a:r>
              <a:rPr lang="en-US" altLang="zh-CN" sz="1900"/>
              <a:t>k</a:t>
            </a:r>
            <a:r>
              <a:rPr lang="zh-CN" altLang="en-US" sz="1900"/>
              <a:t>个临近点进行插值计算得到。完整的</a:t>
            </a:r>
            <a:r>
              <a:rPr lang="en-US" altLang="zh-CN" sz="1900"/>
              <a:t>PointNet++</a:t>
            </a:r>
            <a:r>
              <a:rPr lang="zh-CN" altLang="en-US" sz="1900"/>
              <a:t>的网络示意图如下图所示。</a:t>
            </a:r>
            <a:endParaRPr lang="en-US" sz="19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893CFF-02C2-4661-8D86-ECAFC6AEF2A6}"/>
              </a:ext>
            </a:extLst>
          </p:cNvPr>
          <p:cNvPicPr>
            <a:picLocks noChangeAspect="1"/>
          </p:cNvPicPr>
          <p:nvPr/>
        </p:nvPicPr>
        <p:blipFill>
          <a:blip r:embed="rId2"/>
          <a:stretch>
            <a:fillRect/>
          </a:stretch>
        </p:blipFill>
        <p:spPr>
          <a:xfrm>
            <a:off x="5274365" y="1950608"/>
            <a:ext cx="6159968" cy="2956784"/>
          </a:xfrm>
          <a:prstGeom prst="rect">
            <a:avLst/>
          </a:prstGeom>
          <a:effectLst/>
        </p:spPr>
      </p:pic>
    </p:spTree>
    <p:extLst>
      <p:ext uri="{BB962C8B-B14F-4D97-AF65-F5344CB8AC3E}">
        <p14:creationId xmlns:p14="http://schemas.microsoft.com/office/powerpoint/2010/main" val="32120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AB100A-E5D1-4B1B-AC35-45024A5EFC54}"/>
              </a:ext>
            </a:extLst>
          </p:cNvPr>
          <p:cNvSpPr>
            <a:spLocks noGrp="1"/>
          </p:cNvSpPr>
          <p:nvPr>
            <p:ph type="title"/>
          </p:nvPr>
        </p:nvSpPr>
        <p:spPr>
          <a:xfrm>
            <a:off x="863029" y="1012004"/>
            <a:ext cx="3416158" cy="4795408"/>
          </a:xfrm>
        </p:spPr>
        <p:txBody>
          <a:bodyPr>
            <a:normAutofit/>
          </a:bodyPr>
          <a:lstStyle/>
          <a:p>
            <a:r>
              <a:rPr lang="en-US" altLang="zh-CN">
                <a:solidFill>
                  <a:srgbClr val="FFFFFF"/>
                </a:solidFill>
              </a:rPr>
              <a:t>index</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73C89284-2512-48DF-A9C2-7319DF0D4C3D}"/>
              </a:ext>
            </a:extLst>
          </p:cNvPr>
          <p:cNvGraphicFramePr>
            <a:graphicFrameLocks noGrp="1"/>
          </p:cNvGraphicFramePr>
          <p:nvPr>
            <p:ph idx="1"/>
            <p:extLst>
              <p:ext uri="{D42A27DB-BD31-4B8C-83A1-F6EECF244321}">
                <p14:modId xmlns:p14="http://schemas.microsoft.com/office/powerpoint/2010/main" val="682111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5436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E3BA3-5406-4D8A-B7E0-8F7633348026}"/>
              </a:ext>
            </a:extLst>
          </p:cNvPr>
          <p:cNvSpPr>
            <a:spLocks noGrp="1"/>
          </p:cNvSpPr>
          <p:nvPr>
            <p:ph type="title"/>
          </p:nvPr>
        </p:nvSpPr>
        <p:spPr/>
        <p:txBody>
          <a:bodyPr/>
          <a:lstStyle/>
          <a:p>
            <a:r>
              <a:rPr lang="zh-CN" altLang="en-US" dirty="0"/>
              <a:t>不均匀点云数据的特征提取</a:t>
            </a:r>
            <a:endParaRPr lang="en-US" dirty="0"/>
          </a:p>
        </p:txBody>
      </p:sp>
      <p:sp>
        <p:nvSpPr>
          <p:cNvPr id="3" name="Content Placeholder 2">
            <a:extLst>
              <a:ext uri="{FF2B5EF4-FFF2-40B4-BE49-F238E27FC236}">
                <a16:creationId xmlns:a16="http://schemas.microsoft.com/office/drawing/2014/main" id="{6ED4C6DB-B6CE-4E64-A789-B3D370A4064D}"/>
              </a:ext>
            </a:extLst>
          </p:cNvPr>
          <p:cNvSpPr>
            <a:spLocks noGrp="1"/>
          </p:cNvSpPr>
          <p:nvPr>
            <p:ph idx="1"/>
          </p:nvPr>
        </p:nvSpPr>
        <p:spPr/>
        <p:txBody>
          <a:bodyPr>
            <a:normAutofit lnSpcReduction="10000"/>
          </a:bodyPr>
          <a:lstStyle/>
          <a:p>
            <a:r>
              <a:rPr lang="zh-CN" altLang="en-US" dirty="0"/>
              <a:t>不同于图片数据分布在规则的像素网格上且有均匀的数据密度，点云数据在空间中的分布是不规则且不均匀的。虽然</a:t>
            </a:r>
            <a:r>
              <a:rPr lang="en-US" dirty="0" err="1"/>
              <a:t>PointNet</a:t>
            </a:r>
            <a:r>
              <a:rPr lang="zh-CN" altLang="en-US" dirty="0"/>
              <a:t>能够用于对各个点云局部提取特征，但是由于点云在各个局部均匀性不一致，很可能导致学习到的</a:t>
            </a:r>
            <a:r>
              <a:rPr lang="en-US" dirty="0" err="1"/>
              <a:t>PointNet</a:t>
            </a:r>
            <a:r>
              <a:rPr lang="zh-CN" altLang="en-US" dirty="0"/>
              <a:t>不能提取到很好的局部特征。比如说，在越远的地方激光雷达数据通常变得越稀疏，因此</a:t>
            </a:r>
            <a:r>
              <a:rPr lang="zh-CN" altLang="en-US" dirty="0">
                <a:solidFill>
                  <a:srgbClr val="FF0000"/>
                </a:solidFill>
              </a:rPr>
              <a:t>在稀疏的地方应该考虑更大的尺度范围来提取特征</a:t>
            </a:r>
            <a:r>
              <a:rPr lang="zh-CN" altLang="en-US" dirty="0"/>
              <a:t>。为此，作者提出了两种组合策略来保证更优的特征提取。</a:t>
            </a:r>
            <a:endParaRPr lang="en-US" dirty="0"/>
          </a:p>
          <a:p>
            <a:r>
              <a:rPr lang="zh-CN" altLang="en-US" dirty="0"/>
              <a:t>如前所述，点集通常在不同区域具有不均匀的密度。 这种不均匀性为点集特征学习带来了重大挑战。 在密集数据中学习的特征可能不会推广到稀疏采样区域。 因此，针对稀疏点云训练的模型可能无法识别细粒度的局部结构。</a:t>
            </a:r>
            <a:endParaRPr lang="en-US" dirty="0"/>
          </a:p>
          <a:p>
            <a:endParaRPr lang="en-US" dirty="0"/>
          </a:p>
        </p:txBody>
      </p:sp>
    </p:spTree>
    <p:extLst>
      <p:ext uri="{BB962C8B-B14F-4D97-AF65-F5344CB8AC3E}">
        <p14:creationId xmlns:p14="http://schemas.microsoft.com/office/powerpoint/2010/main" val="37751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A7E5592-0185-4CBE-A953-B234B2402BBC}"/>
              </a:ext>
            </a:extLst>
          </p:cNvPr>
          <p:cNvPicPr>
            <a:picLocks noChangeAspect="1"/>
          </p:cNvPicPr>
          <p:nvPr/>
        </p:nvPicPr>
        <p:blipFill>
          <a:blip r:embed="rId2"/>
          <a:stretch>
            <a:fillRect/>
          </a:stretch>
        </p:blipFill>
        <p:spPr>
          <a:xfrm>
            <a:off x="480060" y="1892211"/>
            <a:ext cx="3425957" cy="3073096"/>
          </a:xfrm>
          <a:prstGeom prst="rect">
            <a:avLst/>
          </a:prstGeom>
        </p:spPr>
      </p:pic>
      <p:sp>
        <p:nvSpPr>
          <p:cNvPr id="3" name="Content Placeholder 2">
            <a:extLst>
              <a:ext uri="{FF2B5EF4-FFF2-40B4-BE49-F238E27FC236}">
                <a16:creationId xmlns:a16="http://schemas.microsoft.com/office/drawing/2014/main" id="{D455E7A4-188A-4030-8E1E-622ACB4E0906}"/>
              </a:ext>
            </a:extLst>
          </p:cNvPr>
          <p:cNvSpPr>
            <a:spLocks noGrp="1"/>
          </p:cNvSpPr>
          <p:nvPr>
            <p:ph idx="1"/>
          </p:nvPr>
        </p:nvSpPr>
        <p:spPr>
          <a:xfrm>
            <a:off x="4387515" y="2022601"/>
            <a:ext cx="7161017" cy="4154361"/>
          </a:xfrm>
        </p:spPr>
        <p:txBody>
          <a:bodyPr>
            <a:normAutofit/>
          </a:bodyPr>
          <a:lstStyle/>
          <a:p>
            <a:r>
              <a:rPr lang="zh-CN" altLang="en-US" sz="1600"/>
              <a:t>多尺度组合（</a:t>
            </a:r>
            <a:r>
              <a:rPr lang="en-US" altLang="zh-CN" sz="1600"/>
              <a:t>multi-scale grouping, MSG</a:t>
            </a:r>
            <a:r>
              <a:rPr lang="zh-CN" altLang="en-US" sz="1600"/>
              <a:t>）</a:t>
            </a:r>
            <a:r>
              <a:rPr lang="en-US" altLang="zh-CN" sz="1600"/>
              <a:t>:</a:t>
            </a:r>
          </a:p>
          <a:p>
            <a:r>
              <a:rPr lang="zh-CN" altLang="en-US" sz="1600"/>
              <a:t>比较直接的想法是对不同尺度的局部提取特征并将它们串联在一起，如下图</a:t>
            </a:r>
            <a:r>
              <a:rPr lang="en-US" altLang="zh-CN" sz="1600"/>
              <a:t>(a)</a:t>
            </a:r>
            <a:r>
              <a:rPr lang="zh-CN" altLang="en-US" sz="1600"/>
              <a:t>所示。但是因为需要对每个局部的每个尺度提取特征，其计算量的增加也是很显著的。</a:t>
            </a:r>
          </a:p>
          <a:p>
            <a:r>
              <a:rPr lang="en-US" altLang="zh-CN" sz="1600"/>
              <a:t>【</a:t>
            </a:r>
            <a:r>
              <a:rPr lang="zh-CN" altLang="en-US" sz="1600"/>
              <a:t>我们对网络进行培训，以学习优化策略，以结合多尺度功能。 这是通过随机丢弃每个实例的随机概率输入点来完成的，我们将其称为随机输入丢失。 具体地，对于每个训练点集，我们选择从</a:t>
            </a:r>
            <a:r>
              <a:rPr lang="en-US" altLang="zh-CN" sz="1600"/>
              <a:t>[0</a:t>
            </a:r>
            <a:r>
              <a:rPr lang="zh-CN" altLang="en-US" sz="1600"/>
              <a:t>，</a:t>
            </a:r>
            <a:r>
              <a:rPr lang="en-US" altLang="zh-CN" sz="1600"/>
              <a:t>p]</a:t>
            </a:r>
            <a:r>
              <a:rPr lang="zh-CN" altLang="en-US" sz="1600"/>
              <a:t>均匀采样的丢失比</a:t>
            </a:r>
            <a:r>
              <a:rPr lang="en-US" altLang="zh-CN" sz="1600"/>
              <a:t>θ</a:t>
            </a:r>
            <a:r>
              <a:rPr lang="zh-CN" altLang="en-US" sz="1600"/>
              <a:t>，其中</a:t>
            </a:r>
            <a:r>
              <a:rPr lang="en-US" altLang="zh-CN" sz="1600"/>
              <a:t>p≤1</a:t>
            </a:r>
            <a:r>
              <a:rPr lang="zh-CN" altLang="en-US" sz="1600"/>
              <a:t>。对于每个点，我们以概率</a:t>
            </a:r>
            <a:r>
              <a:rPr lang="en-US" altLang="zh-CN" sz="1600"/>
              <a:t>θ</a:t>
            </a:r>
            <a:r>
              <a:rPr lang="zh-CN" altLang="en-US" sz="1600"/>
              <a:t>随机地丢弃一个点。 在实践中，我们设置</a:t>
            </a:r>
            <a:r>
              <a:rPr lang="en-US" altLang="zh-CN" sz="1600"/>
              <a:t>p = 0.95</a:t>
            </a:r>
            <a:r>
              <a:rPr lang="zh-CN" altLang="en-US" sz="1600"/>
              <a:t>以避免生成空点集。 在这样做时，我们向网络呈现各种稀疏度（由</a:t>
            </a:r>
            <a:r>
              <a:rPr lang="en-US" altLang="zh-CN" sz="1600"/>
              <a:t>θ</a:t>
            </a:r>
            <a:r>
              <a:rPr lang="zh-CN" altLang="en-US" sz="1600"/>
              <a:t>引起）和变化均匀性（由丢失中的随机性引起）的训练集。 在测试期间，我们保留所有可用点。</a:t>
            </a:r>
            <a:r>
              <a:rPr lang="en-US" altLang="zh-CN" sz="1600"/>
              <a:t>】</a:t>
            </a:r>
          </a:p>
          <a:p>
            <a:r>
              <a:rPr lang="zh-CN" altLang="en-US" sz="1600"/>
              <a:t>多分辨率组合（</a:t>
            </a:r>
            <a:r>
              <a:rPr lang="en-US" altLang="zh-CN" sz="1600"/>
              <a:t>multi-resolution grouping, MRG</a:t>
            </a:r>
            <a:r>
              <a:rPr lang="zh-CN" altLang="en-US" sz="1600"/>
              <a:t>）</a:t>
            </a:r>
            <a:r>
              <a:rPr lang="en-US" altLang="zh-CN" sz="1600"/>
              <a:t>:</a:t>
            </a:r>
          </a:p>
          <a:p>
            <a:r>
              <a:rPr lang="zh-CN" altLang="en-US" sz="1600"/>
              <a:t>为了解决</a:t>
            </a:r>
            <a:r>
              <a:rPr lang="en-US" altLang="zh-CN" sz="1600"/>
              <a:t>MSG</a:t>
            </a:r>
            <a:r>
              <a:rPr lang="zh-CN" altLang="en-US" sz="1600"/>
              <a:t>计算量太大的问题，作者提出了</a:t>
            </a:r>
            <a:r>
              <a:rPr lang="en-US" altLang="zh-CN" sz="1600"/>
              <a:t>MRG</a:t>
            </a:r>
            <a:r>
              <a:rPr lang="zh-CN" altLang="en-US" sz="1600"/>
              <a:t>。此种方法在某一层对每个局部提取到的特征由两个向量串联构成，如下图</a:t>
            </a:r>
            <a:r>
              <a:rPr lang="en-US" altLang="zh-CN" sz="1600"/>
              <a:t>(b)</a:t>
            </a:r>
            <a:r>
              <a:rPr lang="zh-CN" altLang="en-US" sz="1600"/>
              <a:t>所示。第一部分由其前一层提取到的特征再次通过特征提取网络得到，第二部分则通过直接对这个局部对应的原始点云数据中的所有点进行特征提取得到。</a:t>
            </a:r>
          </a:p>
          <a:p>
            <a:endParaRPr lang="en-US" sz="1600"/>
          </a:p>
        </p:txBody>
      </p:sp>
    </p:spTree>
    <p:extLst>
      <p:ext uri="{BB962C8B-B14F-4D97-AF65-F5344CB8AC3E}">
        <p14:creationId xmlns:p14="http://schemas.microsoft.com/office/powerpoint/2010/main" val="35779138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17EA52-CAB8-4B4B-8AA6-F0CF8C72D7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result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9EEED311-575D-4036-B622-7B9D90F6B8E9}"/>
              </a:ext>
            </a:extLst>
          </p:cNvPr>
          <p:cNvPicPr>
            <a:picLocks noGrp="1" noChangeAspect="1"/>
          </p:cNvPicPr>
          <p:nvPr>
            <p:ph idx="1"/>
          </p:nvPr>
        </p:nvPicPr>
        <p:blipFill>
          <a:blip r:embed="rId2"/>
          <a:stretch>
            <a:fillRect/>
          </a:stretch>
        </p:blipFill>
        <p:spPr>
          <a:xfrm>
            <a:off x="3576292" y="2393785"/>
            <a:ext cx="7687761" cy="3997637"/>
          </a:xfrm>
          <a:prstGeom prst="rect">
            <a:avLst/>
          </a:prstGeom>
        </p:spPr>
      </p:pic>
      <p:sp>
        <p:nvSpPr>
          <p:cNvPr id="5" name="TextBox 4">
            <a:extLst>
              <a:ext uri="{FF2B5EF4-FFF2-40B4-BE49-F238E27FC236}">
                <a16:creationId xmlns:a16="http://schemas.microsoft.com/office/drawing/2014/main" id="{32CBBC3B-3CC3-404F-B0E1-9C807B84B6DC}"/>
              </a:ext>
            </a:extLst>
          </p:cNvPr>
          <p:cNvSpPr txBox="1"/>
          <p:nvPr/>
        </p:nvSpPr>
        <p:spPr>
          <a:xfrm>
            <a:off x="927947" y="2822942"/>
            <a:ext cx="2067698" cy="3139321"/>
          </a:xfrm>
          <a:prstGeom prst="rect">
            <a:avLst/>
          </a:prstGeom>
          <a:noFill/>
        </p:spPr>
        <p:txBody>
          <a:bodyPr wrap="square" rtlCol="0">
            <a:spAutoFit/>
          </a:bodyPr>
          <a:lstStyle/>
          <a:p>
            <a:r>
              <a:rPr lang="zh-CN" altLang="en-US" dirty="0"/>
              <a:t>左：具有随机点丢失的点云。 右图：曲线显示我们的密度自适应策略在处理非均匀密度方面的优势。</a:t>
            </a:r>
            <a:r>
              <a:rPr lang="en-US" dirty="0"/>
              <a:t> DP</a:t>
            </a:r>
            <a:r>
              <a:rPr lang="zh-CN" altLang="en-US" dirty="0"/>
              <a:t>表示训练期间的随机输入丢失</a:t>
            </a:r>
            <a:r>
              <a:rPr lang="en-US" dirty="0"/>
              <a:t>; </a:t>
            </a:r>
            <a:r>
              <a:rPr lang="zh-CN" altLang="en-US" dirty="0"/>
              <a:t>否则训练是在均匀密集点上进行的。</a:t>
            </a:r>
            <a:endParaRPr lang="en-US" dirty="0"/>
          </a:p>
          <a:p>
            <a:endParaRPr lang="en-US" dirty="0"/>
          </a:p>
        </p:txBody>
      </p:sp>
    </p:spTree>
    <p:extLst>
      <p:ext uri="{BB962C8B-B14F-4D97-AF65-F5344CB8AC3E}">
        <p14:creationId xmlns:p14="http://schemas.microsoft.com/office/powerpoint/2010/main" val="134416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9AC34-D39E-47AA-8E8A-4BE2DAEFE52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PointCNN</a:t>
            </a:r>
          </a:p>
        </p:txBody>
      </p:sp>
      <p:sp>
        <p:nvSpPr>
          <p:cNvPr id="3" name="Content Placeholder 2">
            <a:extLst>
              <a:ext uri="{FF2B5EF4-FFF2-40B4-BE49-F238E27FC236}">
                <a16:creationId xmlns:a16="http://schemas.microsoft.com/office/drawing/2014/main" id="{C8FC5AC7-B248-418B-BEF6-694D12316710}"/>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zh-CN" altLang="en-US" sz="2000" kern="1200">
                <a:solidFill>
                  <a:srgbClr val="FBC182"/>
                </a:solidFill>
                <a:latin typeface="+mn-lt"/>
                <a:ea typeface="+mn-ea"/>
                <a:cs typeface="+mn-cs"/>
              </a:rPr>
              <a:t>这篇论文先举例子解释了为什么卷积无法直接应用在点云数据上。</a:t>
            </a:r>
            <a:endParaRPr lang="en-US" sz="2000" kern="1200">
              <a:solidFill>
                <a:srgbClr val="FBC182"/>
              </a:solidFill>
              <a:latin typeface="+mn-lt"/>
              <a:ea typeface="+mn-ea"/>
              <a:cs typeface="+mn-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D877ECD-D330-4BAD-AB73-E8014D8E6B91}"/>
              </a:ext>
            </a:extLst>
          </p:cNvPr>
          <p:cNvPicPr>
            <a:picLocks noChangeAspect="1"/>
          </p:cNvPicPr>
          <p:nvPr/>
        </p:nvPicPr>
        <p:blipFill rotWithShape="1">
          <a:blip r:embed="rId2"/>
          <a:srcRect b="14185"/>
          <a:stretch/>
        </p:blipFill>
        <p:spPr>
          <a:xfrm>
            <a:off x="347589" y="2434110"/>
            <a:ext cx="11496821" cy="2787127"/>
          </a:xfrm>
          <a:prstGeom prst="rect">
            <a:avLst/>
          </a:prstGeom>
        </p:spPr>
      </p:pic>
      <p:sp>
        <p:nvSpPr>
          <p:cNvPr id="5" name="TextBox 4">
            <a:extLst>
              <a:ext uri="{FF2B5EF4-FFF2-40B4-BE49-F238E27FC236}">
                <a16:creationId xmlns:a16="http://schemas.microsoft.com/office/drawing/2014/main" id="{CF26E3E9-92F3-4003-A0B0-A8C52DAB8494}"/>
              </a:ext>
            </a:extLst>
          </p:cNvPr>
          <p:cNvSpPr txBox="1"/>
          <p:nvPr/>
        </p:nvSpPr>
        <p:spPr>
          <a:xfrm>
            <a:off x="528842" y="5409369"/>
            <a:ext cx="11315568" cy="923330"/>
          </a:xfrm>
          <a:prstGeom prst="rect">
            <a:avLst/>
          </a:prstGeom>
          <a:noFill/>
        </p:spPr>
        <p:txBody>
          <a:bodyPr wrap="square" rtlCol="0">
            <a:spAutoFit/>
          </a:bodyPr>
          <a:lstStyle/>
          <a:p>
            <a:r>
              <a:rPr lang="zh-CN" altLang="en-US" dirty="0"/>
              <a:t>如图</a:t>
            </a:r>
            <a:r>
              <a:rPr lang="en-US" dirty="0"/>
              <a:t>1</a:t>
            </a:r>
            <a:r>
              <a:rPr lang="zh-CN" altLang="en-US" dirty="0"/>
              <a:t>， 传统的卷积是作用在</a:t>
            </a:r>
            <a:r>
              <a:rPr lang="en-US" dirty="0"/>
              <a:t>2</a:t>
            </a:r>
            <a:r>
              <a:rPr lang="zh-CN" altLang="en-US" dirty="0"/>
              <a:t>维图像数据上。图像中每个像素的顺序是固定的，也就是说数据是结构化存储的。直接使用</a:t>
            </a:r>
            <a:r>
              <a:rPr lang="en-US" dirty="0"/>
              <a:t>conv2d</a:t>
            </a:r>
            <a:r>
              <a:rPr lang="zh-CN" altLang="en-US" dirty="0"/>
              <a:t>就能从这种潜在的空间结构中获取信息。</a:t>
            </a:r>
            <a:endParaRPr lang="en-US" dirty="0"/>
          </a:p>
          <a:p>
            <a:r>
              <a:rPr lang="zh-CN" altLang="en-US" dirty="0"/>
              <a:t>而点云数据是点集，如果直接使用卷积会出现图中</a:t>
            </a:r>
            <a:r>
              <a:rPr lang="en-US" dirty="0"/>
              <a:t>234</a:t>
            </a:r>
            <a:r>
              <a:rPr lang="zh-CN" altLang="en-US" dirty="0"/>
              <a:t>多种情况</a:t>
            </a:r>
            <a:endParaRPr lang="en-US" dirty="0"/>
          </a:p>
        </p:txBody>
      </p:sp>
    </p:spTree>
    <p:extLst>
      <p:ext uri="{BB962C8B-B14F-4D97-AF65-F5344CB8AC3E}">
        <p14:creationId xmlns:p14="http://schemas.microsoft.com/office/powerpoint/2010/main" val="1457052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6114F02-5F64-4510-9509-8084D7045811}"/>
              </a:ext>
            </a:extLst>
          </p:cNvPr>
          <p:cNvSpPr>
            <a:spLocks noGrp="1"/>
          </p:cNvSpPr>
          <p:nvPr>
            <p:ph idx="1"/>
          </p:nvPr>
        </p:nvSpPr>
        <p:spPr>
          <a:xfrm>
            <a:off x="573156" y="2020423"/>
            <a:ext cx="5097779" cy="4065986"/>
          </a:xfrm>
        </p:spPr>
        <p:txBody>
          <a:bodyPr anchor="t">
            <a:normAutofit/>
          </a:bodyPr>
          <a:lstStyle/>
          <a:p>
            <a:r>
              <a:rPr lang="zh-CN" altLang="en-US" sz="1900" dirty="0">
                <a:solidFill>
                  <a:srgbClr val="FFFFFF"/>
                </a:solidFill>
              </a:rPr>
              <a:t>若直接使用卷积，则</a:t>
            </a:r>
            <a:r>
              <a:rPr lang="en-US" sz="1900" dirty="0">
                <a:solidFill>
                  <a:srgbClr val="FFFFFF"/>
                </a:solidFill>
              </a:rPr>
              <a:t>f2</a:t>
            </a:r>
            <a:r>
              <a:rPr lang="zh-CN" altLang="en-US" sz="1900" dirty="0">
                <a:solidFill>
                  <a:srgbClr val="FFFFFF"/>
                </a:solidFill>
              </a:rPr>
              <a:t>与</a:t>
            </a:r>
            <a:r>
              <a:rPr lang="en-US" sz="1900" dirty="0">
                <a:solidFill>
                  <a:srgbClr val="FFFFFF"/>
                </a:solidFill>
              </a:rPr>
              <a:t>f3</a:t>
            </a:r>
            <a:r>
              <a:rPr lang="zh-CN" altLang="en-US" sz="1900" dirty="0">
                <a:solidFill>
                  <a:srgbClr val="FFFFFF"/>
                </a:solidFill>
              </a:rPr>
              <a:t>的计算结果是相等的，但是从图中可知，</a:t>
            </a:r>
            <a:r>
              <a:rPr lang="en-US" sz="1900" dirty="0">
                <a:solidFill>
                  <a:srgbClr val="FFFFFF"/>
                </a:solidFill>
              </a:rPr>
              <a:t>23</a:t>
            </a:r>
            <a:r>
              <a:rPr lang="zh-CN" altLang="en-US" sz="1900" dirty="0">
                <a:solidFill>
                  <a:srgbClr val="FFFFFF"/>
                </a:solidFill>
              </a:rPr>
              <a:t>显示不同，这说明卷积无法获得点的空间信息。</a:t>
            </a:r>
            <a:r>
              <a:rPr lang="en-US" sz="1900" dirty="0">
                <a:solidFill>
                  <a:srgbClr val="FFFFFF"/>
                </a:solidFill>
              </a:rPr>
              <a:t> </a:t>
            </a:r>
            <a:r>
              <a:rPr lang="zh-CN" altLang="en-US" sz="1900" dirty="0">
                <a:solidFill>
                  <a:srgbClr val="FFFFFF"/>
                </a:solidFill>
              </a:rPr>
              <a:t>而</a:t>
            </a:r>
            <a:r>
              <a:rPr lang="en-US" sz="1900" dirty="0">
                <a:solidFill>
                  <a:srgbClr val="FFFFFF"/>
                </a:solidFill>
              </a:rPr>
              <a:t>f3</a:t>
            </a:r>
            <a:r>
              <a:rPr lang="zh-CN" altLang="en-US" sz="1900" dirty="0">
                <a:solidFill>
                  <a:srgbClr val="FFFFFF"/>
                </a:solidFill>
              </a:rPr>
              <a:t>与</a:t>
            </a:r>
            <a:r>
              <a:rPr lang="en-US" sz="1900" dirty="0">
                <a:solidFill>
                  <a:srgbClr val="FFFFFF"/>
                </a:solidFill>
              </a:rPr>
              <a:t>f4</a:t>
            </a:r>
            <a:r>
              <a:rPr lang="zh-CN" altLang="en-US" sz="1900" dirty="0">
                <a:solidFill>
                  <a:srgbClr val="FFFFFF"/>
                </a:solidFill>
              </a:rPr>
              <a:t>的计算结果不等，但是图</a:t>
            </a:r>
            <a:r>
              <a:rPr lang="en-US" sz="1900" dirty="0">
                <a:solidFill>
                  <a:srgbClr val="FFFFFF"/>
                </a:solidFill>
              </a:rPr>
              <a:t>3</a:t>
            </a:r>
            <a:r>
              <a:rPr lang="zh-CN" altLang="en-US" sz="1900" dirty="0">
                <a:solidFill>
                  <a:srgbClr val="FFFFFF"/>
                </a:solidFill>
              </a:rPr>
              <a:t>与图</a:t>
            </a:r>
            <a:r>
              <a:rPr lang="en-US" sz="1900" dirty="0">
                <a:solidFill>
                  <a:srgbClr val="FFFFFF"/>
                </a:solidFill>
              </a:rPr>
              <a:t>4</a:t>
            </a:r>
            <a:r>
              <a:rPr lang="zh-CN" altLang="en-US" sz="1900" dirty="0">
                <a:solidFill>
                  <a:srgbClr val="FFFFFF"/>
                </a:solidFill>
              </a:rPr>
              <a:t>是相同的点集，必须得到相同的计算结果才合理，这说明卷积无法适应点集的</a:t>
            </a:r>
            <a:r>
              <a:rPr lang="en-US" sz="1900" dirty="0">
                <a:solidFill>
                  <a:srgbClr val="FFFFFF"/>
                </a:solidFill>
              </a:rPr>
              <a:t>N</a:t>
            </a:r>
            <a:r>
              <a:rPr lang="zh-CN" altLang="en-US" sz="1900" dirty="0">
                <a:solidFill>
                  <a:srgbClr val="FFFFFF"/>
                </a:solidFill>
              </a:rPr>
              <a:t>！种排列。在其他论文里，为了适应点云数据的这两种的特点采取的方式有体素化、</a:t>
            </a:r>
            <a:r>
              <a:rPr lang="en-US" sz="1900" dirty="0">
                <a:solidFill>
                  <a:srgbClr val="FFFFFF"/>
                </a:solidFill>
              </a:rPr>
              <a:t>3DCNN</a:t>
            </a:r>
            <a:r>
              <a:rPr lang="zh-CN" altLang="en-US" sz="1900" dirty="0">
                <a:solidFill>
                  <a:srgbClr val="FFFFFF"/>
                </a:solidFill>
              </a:rPr>
              <a:t>及</a:t>
            </a:r>
            <a:r>
              <a:rPr lang="en-US" sz="1900" dirty="0" err="1">
                <a:solidFill>
                  <a:srgbClr val="FFFFFF"/>
                </a:solidFill>
              </a:rPr>
              <a:t>PointNet</a:t>
            </a:r>
            <a:r>
              <a:rPr lang="zh-CN" altLang="en-US" sz="1900" dirty="0">
                <a:solidFill>
                  <a:srgbClr val="FFFFFF"/>
                </a:solidFill>
              </a:rPr>
              <a:t>提的对称操作。而</a:t>
            </a:r>
            <a:r>
              <a:rPr lang="en-US" sz="1900" dirty="0" err="1">
                <a:solidFill>
                  <a:srgbClr val="FFFFFF"/>
                </a:solidFill>
              </a:rPr>
              <a:t>PointCNN</a:t>
            </a:r>
            <a:r>
              <a:rPr lang="zh-CN" altLang="en-US" sz="1900" dirty="0">
                <a:solidFill>
                  <a:srgbClr val="FFFFFF"/>
                </a:solidFill>
              </a:rPr>
              <a:t>里采用的是这样的策略：</a:t>
            </a:r>
            <a:endParaRPr lang="en-US" sz="1900" dirty="0">
              <a:solidFill>
                <a:srgbClr val="FFFFFF"/>
              </a:solidFill>
            </a:endParaRPr>
          </a:p>
          <a:p>
            <a:r>
              <a:rPr lang="en-US" sz="1900" dirty="0">
                <a:solidFill>
                  <a:srgbClr val="FFFFFF"/>
                </a:solidFill>
              </a:rPr>
              <a:t>        </a:t>
            </a:r>
            <a:r>
              <a:rPr lang="zh-CN" altLang="en-US" sz="1900" dirty="0">
                <a:solidFill>
                  <a:srgbClr val="FFFFFF"/>
                </a:solidFill>
              </a:rPr>
              <a:t>类似于空间变换网络（</a:t>
            </a:r>
            <a:r>
              <a:rPr lang="en-US" sz="1900" dirty="0">
                <a:solidFill>
                  <a:srgbClr val="FFFFFF"/>
                </a:solidFill>
              </a:rPr>
              <a:t>STN</a:t>
            </a:r>
            <a:r>
              <a:rPr lang="zh-CN" altLang="en-US" sz="1900" dirty="0">
                <a:solidFill>
                  <a:srgbClr val="FFFFFF"/>
                </a:solidFill>
              </a:rPr>
              <a:t>），从前一层的数据中取</a:t>
            </a:r>
            <a:r>
              <a:rPr lang="en-US" sz="1900" dirty="0">
                <a:solidFill>
                  <a:srgbClr val="FFFFFF"/>
                </a:solidFill>
              </a:rPr>
              <a:t>K</a:t>
            </a:r>
            <a:r>
              <a:rPr lang="zh-CN" altLang="en-US" sz="1900" dirty="0">
                <a:solidFill>
                  <a:srgbClr val="FFFFFF"/>
                </a:solidFill>
              </a:rPr>
              <a:t>个点，预测一个</a:t>
            </a:r>
            <a:r>
              <a:rPr lang="en-US" sz="1900" dirty="0" err="1">
                <a:solidFill>
                  <a:srgbClr val="FFFFFF"/>
                </a:solidFill>
              </a:rPr>
              <a:t>KxK</a:t>
            </a:r>
            <a:r>
              <a:rPr lang="zh-CN" altLang="en-US" sz="1900" dirty="0">
                <a:solidFill>
                  <a:srgbClr val="FFFFFF"/>
                </a:solidFill>
              </a:rPr>
              <a:t>大小的变换矩阵（</a:t>
            </a:r>
            <a:r>
              <a:rPr lang="en-US" sz="1900" dirty="0">
                <a:solidFill>
                  <a:srgbClr val="FFFFFF"/>
                </a:solidFill>
              </a:rPr>
              <a:t>X-transformation</a:t>
            </a:r>
            <a:r>
              <a:rPr lang="zh-CN" altLang="en-US" sz="1900" dirty="0">
                <a:solidFill>
                  <a:srgbClr val="FFFFFF"/>
                </a:solidFill>
              </a:rPr>
              <a:t>），用</a:t>
            </a:r>
            <a:r>
              <a:rPr lang="en-US" sz="1900" dirty="0">
                <a:solidFill>
                  <a:srgbClr val="FFFFFF"/>
                </a:solidFill>
              </a:rPr>
              <a:t>X</a:t>
            </a:r>
            <a:r>
              <a:rPr lang="zh-CN" altLang="en-US" sz="1900" dirty="0">
                <a:solidFill>
                  <a:srgbClr val="FFFFFF"/>
                </a:solidFill>
              </a:rPr>
              <a:t>矩阵前一层的特征做变换，然后对变换后的特征用卷积。</a:t>
            </a:r>
            <a:endParaRPr lang="en-US" sz="1900" dirty="0">
              <a:solidFill>
                <a:srgbClr val="FFFFFF"/>
              </a:solidFill>
            </a:endParaRPr>
          </a:p>
          <a:p>
            <a:endParaRPr lang="en-US" sz="1900" dirty="0">
              <a:solidFill>
                <a:srgbClr val="FFFFFF"/>
              </a:solidFill>
            </a:endParaRPr>
          </a:p>
        </p:txBody>
      </p:sp>
      <p:pic>
        <p:nvPicPr>
          <p:cNvPr id="4" name="图片 20">
            <a:extLst>
              <a:ext uri="{FF2B5EF4-FFF2-40B4-BE49-F238E27FC236}">
                <a16:creationId xmlns:a16="http://schemas.microsoft.com/office/drawing/2014/main" id="{9F8F3801-628D-4DE3-A779-AB43FA191736}"/>
              </a:ext>
            </a:extLst>
          </p:cNvPr>
          <p:cNvPicPr/>
          <p:nvPr/>
        </p:nvPicPr>
        <p:blipFill>
          <a:blip r:embed="rId2"/>
          <a:stretch>
            <a:fillRect/>
          </a:stretch>
        </p:blipFill>
        <p:spPr>
          <a:xfrm>
            <a:off x="7858897" y="2098172"/>
            <a:ext cx="4166313" cy="157368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图片 21" descr="https://img-blog.csdn.net/20180314215043986?watermark/2/text/Ly9ibG9nLmNzZG4ubmV0L3FxXzE1NjAyNTY5/font/5a6L5L2T/fontsize/400/fill/I0JBQkFCMA==/dissolve/70">
            <a:extLst>
              <a:ext uri="{FF2B5EF4-FFF2-40B4-BE49-F238E27FC236}">
                <a16:creationId xmlns:a16="http://schemas.microsoft.com/office/drawing/2014/main" id="{1BDA8901-1B07-4868-9E86-3CAE32839FA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908801" y="4230224"/>
            <a:ext cx="5116410" cy="185618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p:spPr>
      </p:pic>
    </p:spTree>
    <p:extLst>
      <p:ext uri="{BB962C8B-B14F-4D97-AF65-F5344CB8AC3E}">
        <p14:creationId xmlns:p14="http://schemas.microsoft.com/office/powerpoint/2010/main" val="371175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4620-BEBF-4D27-A7EF-3B9E82B5A095}"/>
              </a:ext>
            </a:extLst>
          </p:cNvPr>
          <p:cNvSpPr>
            <a:spLocks noGrp="1"/>
          </p:cNvSpPr>
          <p:nvPr>
            <p:ph type="title"/>
          </p:nvPr>
        </p:nvSpPr>
        <p:spPr/>
        <p:txBody>
          <a:bodyPr/>
          <a:lstStyle/>
          <a:p>
            <a:r>
              <a:rPr lang="en-US" dirty="0"/>
              <a:t>Hierarchical Convolution </a:t>
            </a:r>
            <a:r>
              <a:rPr lang="zh-CN" altLang="en-US" dirty="0"/>
              <a:t>分层卷积</a:t>
            </a:r>
            <a:endParaRPr lang="en-US" dirty="0"/>
          </a:p>
        </p:txBody>
      </p:sp>
      <p:sp>
        <p:nvSpPr>
          <p:cNvPr id="3" name="Content Placeholder 2">
            <a:extLst>
              <a:ext uri="{FF2B5EF4-FFF2-40B4-BE49-F238E27FC236}">
                <a16:creationId xmlns:a16="http://schemas.microsoft.com/office/drawing/2014/main" id="{910EA318-8BC0-4835-9195-FA758DA8D5F2}"/>
              </a:ext>
            </a:extLst>
          </p:cNvPr>
          <p:cNvSpPr>
            <a:spLocks noGrp="1"/>
          </p:cNvSpPr>
          <p:nvPr>
            <p:ph idx="1"/>
          </p:nvPr>
        </p:nvSpPr>
        <p:spPr/>
        <p:txBody>
          <a:bodyPr>
            <a:normAutofit lnSpcReduction="10000"/>
          </a:bodyPr>
          <a:lstStyle/>
          <a:p>
            <a:r>
              <a:rPr lang="en-US" dirty="0"/>
              <a:t>CNN</a:t>
            </a:r>
            <a:r>
              <a:rPr lang="zh-CN" altLang="en-US" dirty="0"/>
              <a:t>的输入是</a:t>
            </a:r>
            <a:r>
              <a:rPr lang="en-US" dirty="0"/>
              <a:t>[R1,R1,C1]</a:t>
            </a:r>
            <a:r>
              <a:rPr lang="zh-CN" altLang="en-US" dirty="0"/>
              <a:t>而卷积核的大小是</a:t>
            </a:r>
            <a:r>
              <a:rPr lang="en-US" dirty="0"/>
              <a:t>[K,K,C1,C2]</a:t>
            </a:r>
            <a:r>
              <a:rPr lang="zh-CN" altLang="en-US" dirty="0"/>
              <a:t>从前一层</a:t>
            </a:r>
            <a:r>
              <a:rPr lang="en-US" dirty="0"/>
              <a:t>F1</a:t>
            </a:r>
            <a:r>
              <a:rPr lang="zh-CN" altLang="en-US" dirty="0"/>
              <a:t>中大小为</a:t>
            </a:r>
            <a:r>
              <a:rPr lang="en-US" dirty="0"/>
              <a:t>[K, K, C1]</a:t>
            </a:r>
            <a:r>
              <a:rPr lang="zh-CN" altLang="en-US" dirty="0"/>
              <a:t>的区域生成</a:t>
            </a:r>
            <a:r>
              <a:rPr lang="en-US" dirty="0"/>
              <a:t>F2</a:t>
            </a:r>
            <a:r>
              <a:rPr lang="zh-CN" altLang="en-US" dirty="0"/>
              <a:t>中形状大小为</a:t>
            </a:r>
            <a:r>
              <a:rPr lang="en-US" dirty="0"/>
              <a:t>[R2, R2, C2]</a:t>
            </a:r>
            <a:r>
              <a:rPr lang="zh-CN" altLang="en-US" dirty="0"/>
              <a:t>的特征。其中</a:t>
            </a:r>
            <a:r>
              <a:rPr lang="en-US" dirty="0"/>
              <a:t>R2&lt;R1, C2&gt;C1</a:t>
            </a:r>
            <a:r>
              <a:rPr lang="zh-CN" altLang="en-US" dirty="0"/>
              <a:t>，即特征图的分辨率降低，但特征图数量增加，得到较高层次的信息。</a:t>
            </a:r>
            <a:endParaRPr lang="en-US" dirty="0"/>
          </a:p>
          <a:p>
            <a:r>
              <a:rPr lang="en-US" dirty="0"/>
              <a:t>    </a:t>
            </a:r>
            <a:r>
              <a:rPr lang="zh-CN" altLang="en-US" dirty="0"/>
              <a:t>而</a:t>
            </a:r>
            <a:r>
              <a:rPr lang="en-US" dirty="0" err="1"/>
              <a:t>PointCNN</a:t>
            </a:r>
            <a:r>
              <a:rPr lang="zh-CN" altLang="en-US" dirty="0"/>
              <a:t>的输入时点集</a:t>
            </a:r>
            <a:r>
              <a:rPr lang="en-US" dirty="0"/>
              <a:t>F1 = {(p1,i , f1,i ) : </a:t>
            </a:r>
            <a:r>
              <a:rPr lang="en-US" dirty="0" err="1"/>
              <a:t>i</a:t>
            </a:r>
            <a:r>
              <a:rPr lang="en-US" dirty="0"/>
              <a:t> = 1, 2, ..., N1},</a:t>
            </a:r>
            <a:r>
              <a:rPr lang="zh-CN" altLang="en-US" dirty="0"/>
              <a:t>， 其中</a:t>
            </a:r>
            <a:r>
              <a:rPr lang="en-US" dirty="0"/>
              <a:t>p</a:t>
            </a:r>
            <a:r>
              <a:rPr lang="zh-CN" altLang="en-US" dirty="0"/>
              <a:t>是点的</a:t>
            </a:r>
            <a:r>
              <a:rPr lang="en-US" dirty="0"/>
              <a:t>D</a:t>
            </a:r>
            <a:r>
              <a:rPr lang="zh-CN" altLang="en-US" dirty="0"/>
              <a:t>维坐标（作者没有假设点的维数，所以这里用</a:t>
            </a:r>
            <a:r>
              <a:rPr lang="en-US" dirty="0"/>
              <a:t>D</a:t>
            </a:r>
            <a:r>
              <a:rPr lang="zh-CN" altLang="en-US" dirty="0"/>
              <a:t>，如果是</a:t>
            </a:r>
            <a:r>
              <a:rPr lang="en-US" dirty="0"/>
              <a:t>3</a:t>
            </a:r>
            <a:r>
              <a:rPr lang="zh-CN" altLang="en-US" dirty="0"/>
              <a:t>维空间</a:t>
            </a:r>
            <a:r>
              <a:rPr lang="en-US" dirty="0"/>
              <a:t>D</a:t>
            </a:r>
            <a:r>
              <a:rPr lang="zh-CN" altLang="en-US" dirty="0"/>
              <a:t>就是</a:t>
            </a:r>
            <a:r>
              <a:rPr lang="en-US" dirty="0"/>
              <a:t>3</a:t>
            </a:r>
            <a:r>
              <a:rPr lang="zh-CN" altLang="en-US" dirty="0"/>
              <a:t>），</a:t>
            </a:r>
            <a:r>
              <a:rPr lang="en-US" dirty="0"/>
              <a:t>f</a:t>
            </a:r>
            <a:r>
              <a:rPr lang="zh-CN" altLang="en-US" dirty="0"/>
              <a:t>是点对应的特征。</a:t>
            </a:r>
            <a:endParaRPr lang="en-US" altLang="zh-CN" dirty="0"/>
          </a:p>
          <a:p>
            <a:r>
              <a:rPr lang="zh-CN" altLang="en-US" dirty="0"/>
              <a:t>对</a:t>
            </a:r>
            <a:r>
              <a:rPr lang="en-US" dirty="0"/>
              <a:t>F1</a:t>
            </a:r>
            <a:r>
              <a:rPr lang="zh-CN" altLang="en-US" dirty="0"/>
              <a:t>用</a:t>
            </a:r>
            <a:r>
              <a:rPr lang="en-US" dirty="0"/>
              <a:t> X-Conv</a:t>
            </a:r>
            <a:r>
              <a:rPr lang="zh-CN" altLang="en-US" dirty="0"/>
              <a:t>（就是带</a:t>
            </a:r>
            <a:r>
              <a:rPr lang="en-US" dirty="0"/>
              <a:t>X</a:t>
            </a:r>
            <a:r>
              <a:rPr lang="zh-CN" altLang="en-US" dirty="0"/>
              <a:t>变换的卷积）得到</a:t>
            </a:r>
            <a:r>
              <a:rPr lang="en-US" dirty="0"/>
              <a:t>F2 = {(p2,i , f2,i ) : f2,i ∈ RC2 , </a:t>
            </a:r>
            <a:r>
              <a:rPr lang="en-US" dirty="0" err="1"/>
              <a:t>i</a:t>
            </a:r>
            <a:r>
              <a:rPr lang="en-US" dirty="0"/>
              <a:t> =1, 2, ..., N2}</a:t>
            </a:r>
            <a:r>
              <a:rPr lang="zh-CN" altLang="en-US" dirty="0"/>
              <a:t>。仿照</a:t>
            </a:r>
            <a:r>
              <a:rPr lang="en-US" dirty="0"/>
              <a:t>CNN</a:t>
            </a:r>
            <a:r>
              <a:rPr lang="zh-CN" altLang="en-US" dirty="0"/>
              <a:t>，这里也要求</a:t>
            </a:r>
            <a:r>
              <a:rPr lang="en-US" dirty="0"/>
              <a:t>N2&lt;N1, C2&gt;C1</a:t>
            </a:r>
            <a:r>
              <a:rPr lang="zh-CN" altLang="en-US" dirty="0"/>
              <a:t>， 所以随着一层一层的映射，点的数量会越来越少，而每个点的特征会越来越多</a:t>
            </a:r>
            <a:endParaRPr lang="en-US" dirty="0"/>
          </a:p>
          <a:p>
            <a:endParaRPr lang="en-US" dirty="0"/>
          </a:p>
        </p:txBody>
      </p:sp>
    </p:spTree>
    <p:extLst>
      <p:ext uri="{BB962C8B-B14F-4D97-AF65-F5344CB8AC3E}">
        <p14:creationId xmlns:p14="http://schemas.microsoft.com/office/powerpoint/2010/main" val="40447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4C630F0F-10D5-490E-8BF4-FE430DB69F61}"/>
              </a:ext>
            </a:extLst>
          </p:cNvPr>
          <p:cNvSpPr>
            <a:spLocks noGrp="1"/>
          </p:cNvSpPr>
          <p:nvPr>
            <p:ph type="title"/>
          </p:nvPr>
        </p:nvSpPr>
        <p:spPr>
          <a:xfrm>
            <a:off x="950121" y="5529884"/>
            <a:ext cx="5693783" cy="1096331"/>
          </a:xfrm>
        </p:spPr>
        <p:txBody>
          <a:bodyPr vert="horz" lIns="91440" tIns="45720" rIns="91440" bIns="45720" rtlCol="0" anchor="ctr">
            <a:normAutofit/>
          </a:bodyPr>
          <a:lstStyle/>
          <a:p>
            <a:r>
              <a:rPr lang="en-US" sz="4000" kern="1200">
                <a:solidFill>
                  <a:srgbClr val="303030"/>
                </a:solidFill>
                <a:latin typeface="+mj-lt"/>
                <a:ea typeface="+mj-ea"/>
                <a:cs typeface="+mj-cs"/>
              </a:rPr>
              <a:t>Algorithm</a:t>
            </a:r>
          </a:p>
        </p:txBody>
      </p:sp>
      <p:pic>
        <p:nvPicPr>
          <p:cNvPr id="4" name="Content Placeholder 3">
            <a:extLst>
              <a:ext uri="{FF2B5EF4-FFF2-40B4-BE49-F238E27FC236}">
                <a16:creationId xmlns:a16="http://schemas.microsoft.com/office/drawing/2014/main" id="{CDEDCA9E-9E99-42F1-9FBD-BF9F012EDB04}"/>
              </a:ext>
            </a:extLst>
          </p:cNvPr>
          <p:cNvPicPr>
            <a:picLocks noGrp="1" noChangeAspect="1"/>
          </p:cNvPicPr>
          <p:nvPr>
            <p:ph idx="1"/>
          </p:nvPr>
        </p:nvPicPr>
        <p:blipFill>
          <a:blip r:embed="rId2"/>
          <a:stretch>
            <a:fillRect/>
          </a:stretch>
        </p:blipFill>
        <p:spPr>
          <a:xfrm>
            <a:off x="890887" y="882071"/>
            <a:ext cx="5941068" cy="2554659"/>
          </a:xfrm>
          <a:prstGeom prst="rect">
            <a:avLst/>
          </a:prstGeom>
        </p:spPr>
      </p:pic>
      <p:sp>
        <p:nvSpPr>
          <p:cNvPr id="5" name="TextBox 4">
            <a:extLst>
              <a:ext uri="{FF2B5EF4-FFF2-40B4-BE49-F238E27FC236}">
                <a16:creationId xmlns:a16="http://schemas.microsoft.com/office/drawing/2014/main" id="{BEB97710-E3EA-4866-A9AF-0796C259FA0A}"/>
              </a:ext>
            </a:extLst>
          </p:cNvPr>
          <p:cNvSpPr txBox="1"/>
          <p:nvPr/>
        </p:nvSpPr>
        <p:spPr>
          <a:xfrm>
            <a:off x="7534655" y="965199"/>
            <a:ext cx="4008101" cy="40204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1        P′ ← P </a:t>
            </a:r>
            <a:r>
              <a:rPr lang="en-US" altLang="zh-CN" sz="2000"/>
              <a:t>−</a:t>
            </a:r>
            <a:r>
              <a:rPr lang="en-US" sz="2000"/>
              <a:t> p </a:t>
            </a:r>
            <a:r>
              <a:rPr lang="zh-CN" altLang="en-US" sz="2000"/>
              <a:t>得到</a:t>
            </a:r>
            <a:r>
              <a:rPr lang="en-US" sz="2000"/>
              <a:t>P</a:t>
            </a:r>
            <a:r>
              <a:rPr lang="zh-CN" altLang="en-US" sz="2000"/>
              <a:t>相对于</a:t>
            </a:r>
            <a:r>
              <a:rPr lang="en-US" sz="2000"/>
              <a:t>p</a:t>
            </a:r>
            <a:r>
              <a:rPr lang="zh-CN" altLang="en-US" sz="2000"/>
              <a:t>的坐标</a:t>
            </a:r>
            <a:endParaRPr lang="en-US" sz="2000"/>
          </a:p>
          <a:p>
            <a:pPr indent="-228600">
              <a:lnSpc>
                <a:spcPct val="90000"/>
              </a:lnSpc>
              <a:spcAft>
                <a:spcPts val="600"/>
              </a:spcAft>
              <a:buFont typeface="Arial" panose="020B0604020202020204" pitchFamily="34" charset="0"/>
              <a:buChar char="•"/>
            </a:pPr>
            <a:r>
              <a:rPr lang="en-US" sz="2000"/>
              <a:t>2        Fδ ← MLPδ (P′) </a:t>
            </a:r>
            <a:r>
              <a:rPr lang="zh-CN" altLang="en-US" sz="2000"/>
              <a:t>将每个点映射到</a:t>
            </a:r>
            <a:r>
              <a:rPr lang="en-US" sz="2000"/>
              <a:t>Cδ</a:t>
            </a:r>
            <a:r>
              <a:rPr lang="zh-CN" altLang="en-US" sz="2000"/>
              <a:t>维的空间中，逐点使用</a:t>
            </a:r>
            <a:r>
              <a:rPr lang="en-US" sz="2000"/>
              <a:t>MLP</a:t>
            </a:r>
          </a:p>
          <a:p>
            <a:pPr indent="-228600">
              <a:lnSpc>
                <a:spcPct val="90000"/>
              </a:lnSpc>
              <a:spcAft>
                <a:spcPts val="600"/>
              </a:spcAft>
              <a:buFont typeface="Arial" panose="020B0604020202020204" pitchFamily="34" charset="0"/>
              <a:buChar char="•"/>
            </a:pPr>
            <a:r>
              <a:rPr lang="en-US" sz="2000"/>
              <a:t>3        F</a:t>
            </a:r>
            <a:r>
              <a:rPr lang="en-US" altLang="zh-CN" sz="2000"/>
              <a:t>∗ ←</a:t>
            </a:r>
            <a:r>
              <a:rPr lang="en-US" sz="2000"/>
              <a:t> [F</a:t>
            </a:r>
            <a:r>
              <a:rPr lang="en-US" altLang="zh-CN" sz="2000"/>
              <a:t>δ</a:t>
            </a:r>
            <a:r>
              <a:rPr lang="en-US" sz="2000"/>
              <a:t> , F] </a:t>
            </a:r>
            <a:r>
              <a:rPr lang="zh-CN" altLang="en-US" sz="2000"/>
              <a:t>把</a:t>
            </a:r>
            <a:r>
              <a:rPr lang="en-US" sz="2000"/>
              <a:t>Fδ </a:t>
            </a:r>
            <a:r>
              <a:rPr lang="zh-CN" altLang="en-US" sz="2000"/>
              <a:t>和</a:t>
            </a:r>
            <a:r>
              <a:rPr lang="en-US" sz="2000"/>
              <a:t> F</a:t>
            </a:r>
            <a:r>
              <a:rPr lang="zh-CN" altLang="en-US" sz="2000"/>
              <a:t>拼接起来</a:t>
            </a:r>
            <a:r>
              <a:rPr lang="en-US" sz="2000"/>
              <a:t> F</a:t>
            </a:r>
            <a:r>
              <a:rPr lang="en-US" altLang="zh-CN" sz="2000"/>
              <a:t>∗ </a:t>
            </a:r>
            <a:r>
              <a:rPr lang="zh-CN" altLang="en-US" sz="2000"/>
              <a:t>是一个</a:t>
            </a:r>
            <a:r>
              <a:rPr lang="en-US" sz="2000"/>
              <a:t> K × (Cδ + C1) </a:t>
            </a:r>
            <a:r>
              <a:rPr lang="zh-CN" altLang="en-US" sz="2000"/>
              <a:t>矩阵</a:t>
            </a:r>
            <a:endParaRPr lang="en-US" altLang="zh-CN" sz="2000"/>
          </a:p>
          <a:p>
            <a:pPr indent="-228600">
              <a:lnSpc>
                <a:spcPct val="90000"/>
              </a:lnSpc>
              <a:spcAft>
                <a:spcPts val="600"/>
              </a:spcAft>
              <a:buFont typeface="Arial" panose="020B0604020202020204" pitchFamily="34" charset="0"/>
              <a:buChar char="•"/>
            </a:pPr>
            <a:r>
              <a:rPr lang="en-US" sz="2000"/>
              <a:t>4        X ← MLP(P′) </a:t>
            </a:r>
            <a:r>
              <a:rPr lang="zh-CN" altLang="en-US" sz="2000"/>
              <a:t>用</a:t>
            </a:r>
            <a:r>
              <a:rPr lang="en-US" sz="2000"/>
              <a:t>P′</a:t>
            </a:r>
            <a:r>
              <a:rPr lang="zh-CN" altLang="en-US" sz="2000"/>
              <a:t>预测</a:t>
            </a:r>
            <a:r>
              <a:rPr lang="en-US" sz="2000"/>
              <a:t>KxK</a:t>
            </a:r>
            <a:r>
              <a:rPr lang="zh-CN" altLang="en-US" sz="2000"/>
              <a:t>矩阵</a:t>
            </a:r>
            <a:endParaRPr lang="en-US" sz="2000"/>
          </a:p>
          <a:p>
            <a:pPr indent="-228600">
              <a:lnSpc>
                <a:spcPct val="90000"/>
              </a:lnSpc>
              <a:spcAft>
                <a:spcPts val="600"/>
              </a:spcAft>
              <a:buFont typeface="Arial" panose="020B0604020202020204" pitchFamily="34" charset="0"/>
              <a:buChar char="•"/>
            </a:pPr>
            <a:r>
              <a:rPr lang="en-US" sz="2000"/>
              <a:t>5        FX ← X × F</a:t>
            </a:r>
            <a:r>
              <a:rPr lang="en-US" altLang="zh-CN" sz="2000"/>
              <a:t>∗ </a:t>
            </a:r>
            <a:r>
              <a:rPr lang="zh-CN" altLang="en-US" sz="2000"/>
              <a:t>到这一步就做完</a:t>
            </a:r>
            <a:r>
              <a:rPr lang="en-US" sz="2000"/>
              <a:t>X</a:t>
            </a:r>
            <a:r>
              <a:rPr lang="zh-CN" altLang="en-US" sz="2000"/>
              <a:t>变换了</a:t>
            </a:r>
            <a:endParaRPr lang="en-US" sz="2000"/>
          </a:p>
          <a:p>
            <a:pPr indent="-228600">
              <a:lnSpc>
                <a:spcPct val="90000"/>
              </a:lnSpc>
              <a:spcAft>
                <a:spcPts val="600"/>
              </a:spcAft>
              <a:buFont typeface="Arial" panose="020B0604020202020204" pitchFamily="34" charset="0"/>
              <a:buChar char="•"/>
            </a:pPr>
            <a:r>
              <a:rPr lang="en-US" sz="2000"/>
              <a:t>6        Fp ←Conv(K, FX) </a:t>
            </a:r>
            <a:r>
              <a:rPr lang="zh-CN" altLang="en-US" sz="2000"/>
              <a:t>做卷积</a:t>
            </a:r>
            <a:endParaRPr lang="en-US" sz="2000"/>
          </a:p>
          <a:p>
            <a:pPr indent="-228600">
              <a:lnSpc>
                <a:spcPct val="90000"/>
              </a:lnSpc>
              <a:spcAft>
                <a:spcPts val="600"/>
              </a:spcAft>
              <a:buFont typeface="Arial" panose="020B0604020202020204" pitchFamily="34" charset="0"/>
              <a:buChar char="•"/>
            </a:pPr>
            <a:endParaRPr lang="en-US" sz="2000"/>
          </a:p>
        </p:txBody>
      </p:sp>
      <p:sp>
        <p:nvSpPr>
          <p:cNvPr id="6" name="TextBox 5">
            <a:extLst>
              <a:ext uri="{FF2B5EF4-FFF2-40B4-BE49-F238E27FC236}">
                <a16:creationId xmlns:a16="http://schemas.microsoft.com/office/drawing/2014/main" id="{C33D7E40-1CE9-4F18-B500-2855A409EC7C}"/>
              </a:ext>
            </a:extLst>
          </p:cNvPr>
          <p:cNvSpPr txBox="1"/>
          <p:nvPr/>
        </p:nvSpPr>
        <p:spPr>
          <a:xfrm>
            <a:off x="1316974" y="3429000"/>
            <a:ext cx="5088893" cy="1754326"/>
          </a:xfrm>
          <a:prstGeom prst="rect">
            <a:avLst/>
          </a:prstGeom>
          <a:noFill/>
        </p:spPr>
        <p:txBody>
          <a:bodyPr wrap="square" rtlCol="0">
            <a:spAutoFit/>
          </a:bodyPr>
          <a:lstStyle/>
          <a:p>
            <a:r>
              <a:rPr lang="zh-CN" altLang="en-US" dirty="0"/>
              <a:t>每一个</a:t>
            </a:r>
            <a:r>
              <a:rPr lang="en-US" dirty="0"/>
              <a:t>X-conv</a:t>
            </a:r>
            <a:r>
              <a:rPr lang="zh-CN" altLang="en-US" dirty="0"/>
              <a:t>针对</a:t>
            </a:r>
            <a:r>
              <a:rPr lang="en-US" dirty="0"/>
              <a:t>p</a:t>
            </a:r>
            <a:r>
              <a:rPr lang="zh-CN" altLang="en-US" dirty="0"/>
              <a:t>的输入是</a:t>
            </a:r>
            <a:r>
              <a:rPr lang="en-US" dirty="0"/>
              <a:t>S = {(pi , fi ) : pi ∈ N}, </a:t>
            </a:r>
            <a:r>
              <a:rPr lang="zh-CN" altLang="en-US" dirty="0"/>
              <a:t>注意这里</a:t>
            </a:r>
            <a:r>
              <a:rPr lang="en-US" dirty="0"/>
              <a:t>S</a:t>
            </a:r>
            <a:r>
              <a:rPr lang="zh-CN" altLang="en-US" dirty="0"/>
              <a:t>是一个无序集合。不失一般性，</a:t>
            </a:r>
            <a:r>
              <a:rPr lang="en-US" dirty="0"/>
              <a:t>S</a:t>
            </a:r>
            <a:r>
              <a:rPr lang="zh-CN" altLang="en-US" dirty="0"/>
              <a:t>可以表示为</a:t>
            </a:r>
            <a:r>
              <a:rPr lang="en-US" dirty="0" err="1"/>
              <a:t>KxD</a:t>
            </a:r>
            <a:r>
              <a:rPr lang="zh-CN" altLang="en-US" dirty="0"/>
              <a:t>的矩阵，</a:t>
            </a:r>
            <a:r>
              <a:rPr lang="en-US" dirty="0"/>
              <a:t>P = (p1,p2, ...,</a:t>
            </a:r>
            <a:r>
              <a:rPr lang="en-US" dirty="0" err="1"/>
              <a:t>pK</a:t>
            </a:r>
            <a:r>
              <a:rPr lang="en-US" dirty="0"/>
              <a:t> )T </a:t>
            </a:r>
            <a:r>
              <a:rPr lang="zh-CN" altLang="en-US" dirty="0"/>
              <a:t>和一个</a:t>
            </a:r>
            <a:r>
              <a:rPr lang="en-US" dirty="0"/>
              <a:t>KxC1</a:t>
            </a:r>
            <a:r>
              <a:rPr lang="zh-CN" altLang="en-US" dirty="0"/>
              <a:t>的矩阵</a:t>
            </a:r>
            <a:r>
              <a:rPr lang="en-US" dirty="0"/>
              <a:t>F = (f1, f2, ..., </a:t>
            </a:r>
            <a:r>
              <a:rPr lang="en-US" dirty="0" err="1"/>
              <a:t>fK</a:t>
            </a:r>
            <a:r>
              <a:rPr lang="en-US" dirty="0"/>
              <a:t> )T</a:t>
            </a:r>
            <a:r>
              <a:rPr lang="zh-CN" altLang="en-US" dirty="0"/>
              <a:t>。（一个是点的位置矩阵，一个是特征的矩阵），所以</a:t>
            </a:r>
            <a:r>
              <a:rPr lang="en-US" dirty="0"/>
              <a:t>X-Conv</a:t>
            </a:r>
            <a:r>
              <a:rPr lang="zh-CN" altLang="en-US" dirty="0"/>
              <a:t>的参数有</a:t>
            </a:r>
            <a:r>
              <a:rPr lang="en-US" dirty="0"/>
              <a:t>K × (C1 + </a:t>
            </a:r>
            <a:r>
              <a:rPr lang="en-US" dirty="0" err="1"/>
              <a:t>Cδ</a:t>
            </a:r>
            <a:r>
              <a:rPr lang="en-US" dirty="0"/>
              <a:t> ) × C2</a:t>
            </a:r>
            <a:r>
              <a:rPr lang="zh-CN" altLang="en-US" dirty="0"/>
              <a:t>个。</a:t>
            </a:r>
            <a:endParaRPr lang="en-US" dirty="0"/>
          </a:p>
        </p:txBody>
      </p:sp>
      <p:pic>
        <p:nvPicPr>
          <p:cNvPr id="7" name="Picture 6">
            <a:extLst>
              <a:ext uri="{FF2B5EF4-FFF2-40B4-BE49-F238E27FC236}">
                <a16:creationId xmlns:a16="http://schemas.microsoft.com/office/drawing/2014/main" id="{020BA798-BD80-4292-AA75-A81150901AD7}"/>
              </a:ext>
            </a:extLst>
          </p:cNvPr>
          <p:cNvPicPr>
            <a:picLocks noChangeAspect="1"/>
          </p:cNvPicPr>
          <p:nvPr/>
        </p:nvPicPr>
        <p:blipFill>
          <a:blip r:embed="rId3"/>
          <a:stretch>
            <a:fillRect/>
          </a:stretch>
        </p:blipFill>
        <p:spPr>
          <a:xfrm>
            <a:off x="4916668" y="5654252"/>
            <a:ext cx="5047926" cy="896190"/>
          </a:xfrm>
          <a:prstGeom prst="rect">
            <a:avLst/>
          </a:prstGeom>
        </p:spPr>
      </p:pic>
    </p:spTree>
    <p:extLst>
      <p:ext uri="{BB962C8B-B14F-4D97-AF65-F5344CB8AC3E}">
        <p14:creationId xmlns:p14="http://schemas.microsoft.com/office/powerpoint/2010/main" val="401941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3A9C27-328A-4991-802F-E8CE853623EC}"/>
              </a:ext>
            </a:extLst>
          </p:cNvPr>
          <p:cNvSpPr>
            <a:spLocks noGrp="1"/>
          </p:cNvSpPr>
          <p:nvPr>
            <p:ph type="title"/>
          </p:nvPr>
        </p:nvSpPr>
        <p:spPr>
          <a:xfrm>
            <a:off x="863029" y="1012004"/>
            <a:ext cx="3416158" cy="4795408"/>
          </a:xfrm>
        </p:spPr>
        <p:txBody>
          <a:bodyPr>
            <a:normAutofit/>
          </a:bodyPr>
          <a:lstStyle/>
          <a:p>
            <a:r>
              <a:rPr lang="en-US" b="1">
                <a:solidFill>
                  <a:srgbClr val="FFFFFF"/>
                </a:solidFill>
              </a:rPr>
              <a:t>Real-Time Continuous Pose Recovery of Human Hands Using Convolutional Networks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33306894-F8DE-4CA5-9509-10F165EAC355}"/>
              </a:ext>
            </a:extLst>
          </p:cNvPr>
          <p:cNvGraphicFramePr>
            <a:graphicFrameLocks noGrp="1"/>
          </p:cNvGraphicFramePr>
          <p:nvPr>
            <p:ph idx="1"/>
            <p:extLst>
              <p:ext uri="{D42A27DB-BD31-4B8C-83A1-F6EECF244321}">
                <p14:modId xmlns:p14="http://schemas.microsoft.com/office/powerpoint/2010/main" val="31512278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8676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903323-2D6B-489A-81FE-5274C537B0E1}"/>
              </a:ext>
            </a:extLst>
          </p:cNvPr>
          <p:cNvSpPr>
            <a:spLocks noGrp="1"/>
          </p:cNvSpPr>
          <p:nvPr>
            <p:ph type="title"/>
          </p:nvPr>
        </p:nvSpPr>
        <p:spPr>
          <a:xfrm>
            <a:off x="863029" y="1012004"/>
            <a:ext cx="3416158" cy="4795408"/>
          </a:xfrm>
        </p:spPr>
        <p:txBody>
          <a:bodyPr>
            <a:normAutofit/>
          </a:bodyPr>
          <a:lstStyle/>
          <a:p>
            <a:r>
              <a:rPr lang="en-US">
                <a:solidFill>
                  <a:srgbClr val="FFFFFF"/>
                </a:solidFill>
              </a:rPr>
              <a:t>challenge</a:t>
            </a:r>
          </a:p>
        </p:txBody>
      </p:sp>
      <p:graphicFrame>
        <p:nvGraphicFramePr>
          <p:cNvPr id="5" name="Content Placeholder 2">
            <a:extLst>
              <a:ext uri="{FF2B5EF4-FFF2-40B4-BE49-F238E27FC236}">
                <a16:creationId xmlns:a16="http://schemas.microsoft.com/office/drawing/2014/main" id="{3ACCD29C-100F-46C9-A170-657B75849E22}"/>
              </a:ext>
            </a:extLst>
          </p:cNvPr>
          <p:cNvGraphicFramePr>
            <a:graphicFrameLocks noGrp="1"/>
          </p:cNvGraphicFramePr>
          <p:nvPr>
            <p:ph idx="1"/>
            <p:extLst>
              <p:ext uri="{D42A27DB-BD31-4B8C-83A1-F6EECF244321}">
                <p14:modId xmlns:p14="http://schemas.microsoft.com/office/powerpoint/2010/main" val="19835974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714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BE11-DAC2-4E90-B650-6AEDC5B34FE2}"/>
              </a:ext>
            </a:extLst>
          </p:cNvPr>
          <p:cNvSpPr>
            <a:spLocks noGrp="1"/>
          </p:cNvSpPr>
          <p:nvPr>
            <p:ph type="title"/>
          </p:nvPr>
        </p:nvSpPr>
        <p:spPr/>
        <p:txBody>
          <a:bodyPr/>
          <a:lstStyle/>
          <a:p>
            <a:r>
              <a:rPr lang="zh-CN" altLang="en-US" dirty="0"/>
              <a:t>本文解决的问题</a:t>
            </a:r>
            <a:endParaRPr lang="en-US" dirty="0"/>
          </a:p>
        </p:txBody>
      </p:sp>
      <p:sp>
        <p:nvSpPr>
          <p:cNvPr id="3" name="Content Placeholder 2">
            <a:extLst>
              <a:ext uri="{FF2B5EF4-FFF2-40B4-BE49-F238E27FC236}">
                <a16:creationId xmlns:a16="http://schemas.microsoft.com/office/drawing/2014/main" id="{1B498D46-8B07-4181-859C-C269DB45BFCE}"/>
              </a:ext>
            </a:extLst>
          </p:cNvPr>
          <p:cNvSpPr>
            <a:spLocks noGrp="1"/>
          </p:cNvSpPr>
          <p:nvPr>
            <p:ph idx="1"/>
          </p:nvPr>
        </p:nvSpPr>
        <p:spPr/>
        <p:txBody>
          <a:bodyPr/>
          <a:lstStyle/>
          <a:p>
            <a:r>
              <a:rPr lang="zh-CN" altLang="en-US" dirty="0"/>
              <a:t>方案延迟小（一帧）</a:t>
            </a:r>
            <a:endParaRPr lang="en-US" altLang="zh-CN" dirty="0"/>
          </a:p>
          <a:p>
            <a:r>
              <a:rPr lang="zh-CN" altLang="en-US" dirty="0"/>
              <a:t>对手被遮挡（</a:t>
            </a:r>
            <a:r>
              <a:rPr lang="en-US" dirty="0"/>
              <a:t>self-occlusions）</a:t>
            </a:r>
            <a:r>
              <a:rPr lang="zh-CN" altLang="en-US" dirty="0"/>
              <a:t>有很强的鲁棒性</a:t>
            </a:r>
            <a:endParaRPr lang="en-US" altLang="zh-CN" dirty="0"/>
          </a:p>
          <a:p>
            <a:r>
              <a:rPr lang="zh-CN" altLang="en-US" dirty="0"/>
              <a:t>对于不同手势相似（</a:t>
            </a:r>
            <a:r>
              <a:rPr lang="en-US" dirty="0"/>
              <a:t>self-similarity）</a:t>
            </a:r>
            <a:r>
              <a:rPr lang="zh-CN" altLang="en-US" dirty="0"/>
              <a:t>有较好区分度</a:t>
            </a:r>
            <a:endParaRPr lang="en-US" altLang="zh-CN" dirty="0"/>
          </a:p>
          <a:p>
            <a:r>
              <a:rPr lang="zh-CN" altLang="en-US" dirty="0"/>
              <a:t>无需额外的</a:t>
            </a:r>
            <a:r>
              <a:rPr lang="en-US" dirty="0"/>
              <a:t>markers</a:t>
            </a:r>
          </a:p>
          <a:p>
            <a:r>
              <a:rPr lang="zh-CN" altLang="en-US" dirty="0"/>
              <a:t>可以对人手大小在</a:t>
            </a:r>
            <a:r>
              <a:rPr lang="en-US" altLang="zh-CN" dirty="0"/>
              <a:t>307</a:t>
            </a:r>
            <a:r>
              <a:rPr lang="en-US" dirty="0"/>
              <a:t>kpx</a:t>
            </a:r>
            <a:r>
              <a:rPr lang="zh-CN" altLang="en-US" dirty="0"/>
              <a:t>的尺寸进行处理</a:t>
            </a:r>
            <a:endParaRPr lang="en-US" dirty="0"/>
          </a:p>
        </p:txBody>
      </p:sp>
    </p:spTree>
    <p:extLst>
      <p:ext uri="{BB962C8B-B14F-4D97-AF65-F5344CB8AC3E}">
        <p14:creationId xmlns:p14="http://schemas.microsoft.com/office/powerpoint/2010/main" val="236631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F805-046C-4DAD-B637-71624C6270BE}"/>
              </a:ext>
            </a:extLst>
          </p:cNvPr>
          <p:cNvSpPr>
            <a:spLocks noGrp="1"/>
          </p:cNvSpPr>
          <p:nvPr>
            <p:ph type="title"/>
          </p:nvPr>
        </p:nvSpPr>
        <p:spPr/>
        <p:txBody>
          <a:bodyPr/>
          <a:lstStyle/>
          <a:p>
            <a:r>
              <a:rPr lang="en-US" dirty="0" err="1"/>
              <a:t>P</a:t>
            </a:r>
            <a:r>
              <a:rPr lang="en-US" altLang="zh-CN" dirty="0" err="1"/>
              <a:t>ointNet</a:t>
            </a:r>
            <a:endParaRPr lang="en-US" dirty="0"/>
          </a:p>
        </p:txBody>
      </p:sp>
      <p:sp>
        <p:nvSpPr>
          <p:cNvPr id="3" name="Content Placeholder 2">
            <a:extLst>
              <a:ext uri="{FF2B5EF4-FFF2-40B4-BE49-F238E27FC236}">
                <a16:creationId xmlns:a16="http://schemas.microsoft.com/office/drawing/2014/main" id="{75D4FC44-AF84-4963-93B1-60DCFE196195}"/>
              </a:ext>
            </a:extLst>
          </p:cNvPr>
          <p:cNvSpPr>
            <a:spLocks noGrp="1"/>
          </p:cNvSpPr>
          <p:nvPr>
            <p:ph idx="1"/>
          </p:nvPr>
        </p:nvSpPr>
        <p:spPr/>
        <p:txBody>
          <a:bodyPr>
            <a:normAutofit fontScale="92500" lnSpcReduction="10000"/>
          </a:bodyPr>
          <a:lstStyle/>
          <a:p>
            <a:r>
              <a:rPr lang="zh-CN" altLang="en-US" dirty="0"/>
              <a:t>多视角（</a:t>
            </a:r>
            <a:r>
              <a:rPr lang="en-US" dirty="0"/>
              <a:t>multi-view</a:t>
            </a:r>
            <a:r>
              <a:rPr lang="zh-CN" altLang="en-US" dirty="0"/>
              <a:t>）：通过多视角二维图片组合为三维物体，此方法将传统</a:t>
            </a:r>
            <a:r>
              <a:rPr lang="en-US" dirty="0"/>
              <a:t>CNN</a:t>
            </a:r>
            <a:r>
              <a:rPr lang="zh-CN" altLang="en-US" dirty="0"/>
              <a:t>应用于多张二维视角的图片，特征被</a:t>
            </a:r>
            <a:r>
              <a:rPr lang="en-US" dirty="0"/>
              <a:t>view pooling procedure</a:t>
            </a:r>
            <a:r>
              <a:rPr lang="zh-CN" altLang="en-US" dirty="0"/>
              <a:t>聚合起来形成三维物体；</a:t>
            </a:r>
            <a:endParaRPr lang="en-US" dirty="0"/>
          </a:p>
          <a:p>
            <a:r>
              <a:rPr lang="zh-CN" altLang="en-US" dirty="0"/>
              <a:t>体素（</a:t>
            </a:r>
            <a:r>
              <a:rPr lang="en-US" dirty="0"/>
              <a:t>volumetric</a:t>
            </a:r>
            <a:r>
              <a:rPr lang="zh-CN" altLang="en-US" dirty="0"/>
              <a:t>）：通过将物体表现为空间中的体素进行类似于二维的三维卷积（例如，卷积核大小为</a:t>
            </a:r>
            <a:r>
              <a:rPr lang="en-US" dirty="0"/>
              <a:t>5x5x5</a:t>
            </a:r>
            <a:r>
              <a:rPr lang="zh-CN" altLang="en-US" dirty="0"/>
              <a:t>），是规律化的并且易于类比二维的，但同时因为多了一个维度出来，时间和空间复杂度都非常高，目前已经不是主流的方法了；</a:t>
            </a:r>
            <a:endParaRPr lang="en-US" dirty="0"/>
          </a:p>
          <a:p>
            <a:r>
              <a:rPr lang="zh-CN" altLang="en-US" dirty="0">
                <a:highlight>
                  <a:srgbClr val="FFFF00"/>
                </a:highlight>
              </a:rPr>
              <a:t>点云</a:t>
            </a:r>
            <a:r>
              <a:rPr lang="zh-CN" altLang="en-US" dirty="0"/>
              <a:t>（</a:t>
            </a:r>
            <a:r>
              <a:rPr lang="en-US" dirty="0"/>
              <a:t>point clouds</a:t>
            </a:r>
            <a:r>
              <a:rPr lang="zh-CN" altLang="en-US" dirty="0"/>
              <a:t>）：直接将三维点云抛入网络进行训练，数据量小。主要任务有分类、分割以及大场景下语义分割；</a:t>
            </a:r>
            <a:endParaRPr lang="en-US" dirty="0"/>
          </a:p>
          <a:p>
            <a:r>
              <a:rPr lang="zh-CN" altLang="en-US" dirty="0"/>
              <a:t>非欧式（</a:t>
            </a:r>
            <a:r>
              <a:rPr lang="en-US" dirty="0"/>
              <a:t>manifold</a:t>
            </a:r>
            <a:r>
              <a:rPr lang="zh-CN" altLang="en-US" dirty="0"/>
              <a:t>，</a:t>
            </a:r>
            <a:r>
              <a:rPr lang="en-US" dirty="0"/>
              <a:t>graph</a:t>
            </a:r>
            <a:r>
              <a:rPr lang="zh-CN" altLang="en-US" dirty="0"/>
              <a:t>）：在流形或图的结构上进行卷积，三维点云可以表现为</a:t>
            </a:r>
            <a:r>
              <a:rPr lang="en-US" dirty="0"/>
              <a:t>mesh</a:t>
            </a:r>
            <a:r>
              <a:rPr lang="zh-CN" altLang="en-US" dirty="0"/>
              <a:t>结构，可以通过点对之间临接关系表现为图的结构。</a:t>
            </a:r>
            <a:endParaRPr lang="en-US" dirty="0"/>
          </a:p>
        </p:txBody>
      </p:sp>
    </p:spTree>
    <p:extLst>
      <p:ext uri="{BB962C8B-B14F-4D97-AF65-F5344CB8AC3E}">
        <p14:creationId xmlns:p14="http://schemas.microsoft.com/office/powerpoint/2010/main" val="3728247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FCC103-AD16-4487-AD4F-071D335D117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zh-CN" altLang="en-US" sz="5400" kern="1200">
                <a:solidFill>
                  <a:srgbClr val="FFFFFF"/>
                </a:solidFill>
                <a:latin typeface="+mj-lt"/>
                <a:ea typeface="+mj-ea"/>
                <a:cs typeface="+mj-cs"/>
              </a:rPr>
              <a:t>流程</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28">
            <a:extLst>
              <a:ext uri="{FF2B5EF4-FFF2-40B4-BE49-F238E27FC236}">
                <a16:creationId xmlns:a16="http://schemas.microsoft.com/office/drawing/2014/main" id="{DCE13225-DC65-4C50-8501-4104E233A4DC}"/>
              </a:ext>
            </a:extLst>
          </p:cNvPr>
          <p:cNvPicPr>
            <a:picLocks noGrp="1"/>
          </p:cNvPicPr>
          <p:nvPr>
            <p:ph idx="1"/>
          </p:nvPr>
        </p:nvPicPr>
        <p:blipFill>
          <a:blip r:embed="rId2"/>
          <a:stretch>
            <a:fillRect/>
          </a:stretch>
        </p:blipFill>
        <p:spPr>
          <a:xfrm>
            <a:off x="530983" y="2509911"/>
            <a:ext cx="11074935" cy="3997637"/>
          </a:xfrm>
          <a:prstGeom prst="rect">
            <a:avLst/>
          </a:prstGeom>
        </p:spPr>
      </p:pic>
    </p:spTree>
    <p:extLst>
      <p:ext uri="{BB962C8B-B14F-4D97-AF65-F5344CB8AC3E}">
        <p14:creationId xmlns:p14="http://schemas.microsoft.com/office/powerpoint/2010/main" val="1913079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1CC250-43A5-43A3-A61F-4FCDBD4408D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5400" kern="1200">
                <a:solidFill>
                  <a:srgbClr val="FFFFFF"/>
                </a:solidFill>
                <a:latin typeface="+mj-lt"/>
                <a:ea typeface="+mj-ea"/>
                <a:cs typeface="+mj-cs"/>
              </a:rPr>
              <a:t>Part1</a:t>
            </a:r>
            <a:r>
              <a:rPr lang="zh-CN" altLang="en-US" sz="5400" kern="1200">
                <a:solidFill>
                  <a:srgbClr val="FFFFFF"/>
                </a:solidFill>
                <a:latin typeface="+mj-lt"/>
                <a:ea typeface="+mj-ea"/>
                <a:cs typeface="+mj-cs"/>
              </a:rPr>
              <a:t>：</a:t>
            </a:r>
            <a:r>
              <a:rPr lang="en-US" altLang="zh-CN" sz="5400" kern="1200">
                <a:solidFill>
                  <a:srgbClr val="FFFFFF"/>
                </a:solidFill>
                <a:latin typeface="+mj-lt"/>
                <a:ea typeface="+mj-ea"/>
                <a:cs typeface="+mj-cs"/>
              </a:rPr>
              <a:t>RDF(Random Decision Forest)</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D1DD35C-5716-48CF-A385-602459302A5B}"/>
              </a:ext>
            </a:extLst>
          </p:cNvPr>
          <p:cNvPicPr>
            <a:picLocks noGrp="1" noChangeAspect="1"/>
          </p:cNvPicPr>
          <p:nvPr>
            <p:ph idx="1"/>
          </p:nvPr>
        </p:nvPicPr>
        <p:blipFill>
          <a:blip r:embed="rId2"/>
          <a:stretch>
            <a:fillRect/>
          </a:stretch>
        </p:blipFill>
        <p:spPr>
          <a:xfrm>
            <a:off x="526073" y="2393785"/>
            <a:ext cx="5569927" cy="3592603"/>
          </a:xfrm>
          <a:prstGeom prst="rect">
            <a:avLst/>
          </a:prstGeom>
        </p:spPr>
      </p:pic>
      <p:pic>
        <p:nvPicPr>
          <p:cNvPr id="5" name="Picture 4">
            <a:extLst>
              <a:ext uri="{FF2B5EF4-FFF2-40B4-BE49-F238E27FC236}">
                <a16:creationId xmlns:a16="http://schemas.microsoft.com/office/drawing/2014/main" id="{CF0F5177-284B-459D-965C-0F1B5F3499C2}"/>
              </a:ext>
            </a:extLst>
          </p:cNvPr>
          <p:cNvPicPr>
            <a:picLocks noChangeAspect="1"/>
          </p:cNvPicPr>
          <p:nvPr/>
        </p:nvPicPr>
        <p:blipFill>
          <a:blip r:embed="rId3"/>
          <a:stretch>
            <a:fillRect/>
          </a:stretch>
        </p:blipFill>
        <p:spPr>
          <a:xfrm>
            <a:off x="6096000" y="3072299"/>
            <a:ext cx="5742600" cy="2835520"/>
          </a:xfrm>
          <a:prstGeom prst="rect">
            <a:avLst/>
          </a:prstGeom>
        </p:spPr>
      </p:pic>
      <p:sp>
        <p:nvSpPr>
          <p:cNvPr id="6" name="TextBox 5">
            <a:extLst>
              <a:ext uri="{FF2B5EF4-FFF2-40B4-BE49-F238E27FC236}">
                <a16:creationId xmlns:a16="http://schemas.microsoft.com/office/drawing/2014/main" id="{3211EED4-6068-47A5-9FF7-93B1C9583449}"/>
              </a:ext>
            </a:extLst>
          </p:cNvPr>
          <p:cNvSpPr txBox="1"/>
          <p:nvPr/>
        </p:nvSpPr>
        <p:spPr>
          <a:xfrm>
            <a:off x="6758609" y="6068256"/>
            <a:ext cx="4806877" cy="646331"/>
          </a:xfrm>
          <a:prstGeom prst="rect">
            <a:avLst/>
          </a:prstGeom>
          <a:noFill/>
        </p:spPr>
        <p:txBody>
          <a:bodyPr wrap="square" rtlCol="0">
            <a:spAutoFit/>
          </a:bodyPr>
          <a:lstStyle/>
          <a:p>
            <a:r>
              <a:rPr lang="zh-CN" altLang="en-US" dirty="0"/>
              <a:t>选择高度</a:t>
            </a:r>
            <a:r>
              <a:rPr lang="en-US" dirty="0"/>
              <a:t>25</a:t>
            </a:r>
            <a:r>
              <a:rPr lang="zh-CN" altLang="en-US" dirty="0"/>
              <a:t>，数量</a:t>
            </a:r>
            <a:r>
              <a:rPr lang="en-US" dirty="0"/>
              <a:t>4</a:t>
            </a:r>
            <a:r>
              <a:rPr lang="zh-CN" altLang="en-US" dirty="0"/>
              <a:t>的随机森林能使准确度和速度达到最佳平衡。</a:t>
            </a:r>
            <a:endParaRPr lang="en-US" dirty="0"/>
          </a:p>
        </p:txBody>
      </p:sp>
    </p:spTree>
    <p:extLst>
      <p:ext uri="{BB962C8B-B14F-4D97-AF65-F5344CB8AC3E}">
        <p14:creationId xmlns:p14="http://schemas.microsoft.com/office/powerpoint/2010/main" val="3942749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5E43B-9FA6-40D8-BD41-DD51EBB6033D}"/>
              </a:ext>
            </a:extLst>
          </p:cNvPr>
          <p:cNvSpPr>
            <a:spLocks noGrp="1"/>
          </p:cNvSpPr>
          <p:nvPr>
            <p:ph type="title"/>
          </p:nvPr>
        </p:nvSpPr>
        <p:spPr>
          <a:xfrm>
            <a:off x="674237" y="1022688"/>
            <a:ext cx="3657600" cy="2887579"/>
          </a:xfrm>
        </p:spPr>
        <p:txBody>
          <a:bodyPr vert="horz" lIns="91440" tIns="45720" rIns="91440" bIns="45720" rtlCol="0" anchor="b">
            <a:normAutofit/>
          </a:bodyPr>
          <a:lstStyle/>
          <a:p>
            <a:pPr algn="ctr"/>
            <a:r>
              <a:rPr lang="en-US" altLang="zh-CN" sz="4800" kern="1200" dirty="0">
                <a:solidFill>
                  <a:srgbClr val="FFFFFF"/>
                </a:solidFill>
                <a:latin typeface="+mj-lt"/>
                <a:ea typeface="+mj-ea"/>
                <a:cs typeface="+mj-cs"/>
              </a:rPr>
              <a:t>part2: heatmap</a:t>
            </a:r>
            <a:endParaRPr lang="en-US" sz="48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5EC05661-A85B-451E-AC30-419DC4D23F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zh-CN" altLang="en-US" sz="2000" kern="1200" dirty="0">
                <a:solidFill>
                  <a:srgbClr val="FFFFFF"/>
                </a:solidFill>
                <a:latin typeface="+mn-lt"/>
                <a:ea typeface="+mn-ea"/>
                <a:cs typeface="+mn-cs"/>
              </a:rPr>
              <a:t>使用卷积网络提取</a:t>
            </a:r>
            <a:r>
              <a:rPr lang="en-US" altLang="zh-CN" sz="2000" kern="1200" dirty="0">
                <a:solidFill>
                  <a:srgbClr val="FFFFFF"/>
                </a:solidFill>
                <a:latin typeface="+mn-lt"/>
                <a:ea typeface="+mn-ea"/>
                <a:cs typeface="+mn-cs"/>
              </a:rPr>
              <a:t>14</a:t>
            </a:r>
            <a:r>
              <a:rPr lang="zh-CN" altLang="en-US" sz="2000" kern="1200" dirty="0">
                <a:solidFill>
                  <a:srgbClr val="FFFFFF"/>
                </a:solidFill>
                <a:latin typeface="+mn-lt"/>
                <a:ea typeface="+mn-ea"/>
                <a:cs typeface="+mn-cs"/>
              </a:rPr>
              <a:t>个关节点的</a:t>
            </a:r>
            <a:r>
              <a:rPr lang="en-US" altLang="zh-CN" sz="2000" kern="1200" dirty="0">
                <a:solidFill>
                  <a:srgbClr val="FFFFFF"/>
                </a:solidFill>
                <a:latin typeface="+mn-lt"/>
                <a:ea typeface="+mn-ea"/>
                <a:cs typeface="+mn-cs"/>
              </a:rPr>
              <a:t>heatmap</a:t>
            </a:r>
            <a:endParaRPr lang="en-US" sz="2000" kern="1200" dirty="0">
              <a:solidFill>
                <a:srgbClr val="FFFFFF"/>
              </a:solidFill>
              <a:latin typeface="+mn-lt"/>
              <a:ea typeface="+mn-ea"/>
              <a:cs typeface="+mn-cs"/>
            </a:endParaRPr>
          </a:p>
        </p:txBody>
      </p:sp>
      <p:cxnSp>
        <p:nvCxnSpPr>
          <p:cNvPr id="14"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0DF8DF6-EAD0-4F59-AB8A-5B9B97AF6349}"/>
              </a:ext>
            </a:extLst>
          </p:cNvPr>
          <p:cNvPicPr>
            <a:picLocks noChangeAspect="1"/>
          </p:cNvPicPr>
          <p:nvPr/>
        </p:nvPicPr>
        <p:blipFill>
          <a:blip r:embed="rId2"/>
          <a:stretch>
            <a:fillRect/>
          </a:stretch>
        </p:blipFill>
        <p:spPr>
          <a:xfrm>
            <a:off x="5153822" y="1286685"/>
            <a:ext cx="6553545" cy="4292571"/>
          </a:xfrm>
          <a:prstGeom prst="rect">
            <a:avLst/>
          </a:prstGeom>
        </p:spPr>
      </p:pic>
    </p:spTree>
    <p:extLst>
      <p:ext uri="{BB962C8B-B14F-4D97-AF65-F5344CB8AC3E}">
        <p14:creationId xmlns:p14="http://schemas.microsoft.com/office/powerpoint/2010/main" val="2407883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C5C212-ABEC-4EBF-A40C-32C310A99C61}"/>
              </a:ext>
            </a:extLst>
          </p:cNvPr>
          <p:cNvSpPr>
            <a:spLocks noGrp="1"/>
          </p:cNvSpPr>
          <p:nvPr>
            <p:ph type="title"/>
          </p:nvPr>
        </p:nvSpPr>
        <p:spPr>
          <a:xfrm>
            <a:off x="838200" y="365125"/>
            <a:ext cx="10515600" cy="1325563"/>
          </a:xfrm>
        </p:spPr>
        <p:txBody>
          <a:bodyPr>
            <a:normAutofit/>
          </a:bodyPr>
          <a:lstStyle/>
          <a:p>
            <a:r>
              <a:rPr lang="en-US" altLang="zh-CN" dirty="0"/>
              <a:t>Cont’d</a:t>
            </a:r>
            <a:endParaRPr lang="en-US" dirty="0"/>
          </a:p>
        </p:txBody>
      </p:sp>
      <p:sp>
        <p:nvSpPr>
          <p:cNvPr id="3" name="Content Placeholder 2">
            <a:extLst>
              <a:ext uri="{FF2B5EF4-FFF2-40B4-BE49-F238E27FC236}">
                <a16:creationId xmlns:a16="http://schemas.microsoft.com/office/drawing/2014/main" id="{5991DDAC-8B57-40F0-876E-FBFDB91B9539}"/>
              </a:ext>
            </a:extLst>
          </p:cNvPr>
          <p:cNvSpPr>
            <a:spLocks noGrp="1"/>
          </p:cNvSpPr>
          <p:nvPr>
            <p:ph idx="1"/>
          </p:nvPr>
        </p:nvSpPr>
        <p:spPr>
          <a:xfrm>
            <a:off x="838200" y="2015406"/>
            <a:ext cx="5097779" cy="4065986"/>
          </a:xfrm>
        </p:spPr>
        <p:txBody>
          <a:bodyPr anchor="t">
            <a:normAutofit/>
          </a:bodyPr>
          <a:lstStyle/>
          <a:p>
            <a:r>
              <a:rPr lang="zh-CN" altLang="en-US" sz="2000" dirty="0">
                <a:solidFill>
                  <a:srgbClr val="FFFFFF"/>
                </a:solidFill>
              </a:rPr>
              <a:t>通过</a:t>
            </a:r>
            <a:r>
              <a:rPr lang="en-US" altLang="zh-CN" sz="2000" dirty="0">
                <a:solidFill>
                  <a:srgbClr val="FFFFFF"/>
                </a:solidFill>
              </a:rPr>
              <a:t>RDF</a:t>
            </a:r>
            <a:r>
              <a:rPr lang="zh-CN" altLang="en-US" sz="2000" dirty="0">
                <a:solidFill>
                  <a:srgbClr val="FFFFFF"/>
                </a:solidFill>
              </a:rPr>
              <a:t>输出的手部定位信息以三种不同的分辨率（</a:t>
            </a:r>
            <a:r>
              <a:rPr lang="en-US" altLang="zh-CN" sz="2000" dirty="0">
                <a:solidFill>
                  <a:srgbClr val="FFFFFF"/>
                </a:solidFill>
              </a:rPr>
              <a:t>96x96px, 48x48px, 24x24px</a:t>
            </a:r>
            <a:r>
              <a:rPr lang="zh-CN" altLang="en-US" sz="2000" dirty="0">
                <a:solidFill>
                  <a:srgbClr val="FFFFFF"/>
                </a:solidFill>
              </a:rPr>
              <a:t>）输入到二层神经网络，获得相应的</a:t>
            </a:r>
            <a:r>
              <a:rPr lang="en-US" altLang="zh-CN" sz="2000" dirty="0">
                <a:solidFill>
                  <a:srgbClr val="FFFFFF"/>
                </a:solidFill>
              </a:rPr>
              <a:t>heatmap</a:t>
            </a:r>
          </a:p>
          <a:p>
            <a:r>
              <a:rPr lang="zh-CN" altLang="en-US" sz="2000" dirty="0">
                <a:solidFill>
                  <a:srgbClr val="FFFFFF"/>
                </a:solidFill>
              </a:rPr>
              <a:t>以下是</a:t>
            </a:r>
            <a:r>
              <a:rPr lang="en-US" altLang="zh-CN" sz="2000" dirty="0">
                <a:solidFill>
                  <a:srgbClr val="FFFFFF"/>
                </a:solidFill>
              </a:rPr>
              <a:t>96x96px</a:t>
            </a:r>
            <a:r>
              <a:rPr lang="zh-CN" altLang="en-US" sz="2000" dirty="0">
                <a:solidFill>
                  <a:srgbClr val="FFFFFF"/>
                </a:solidFill>
              </a:rPr>
              <a:t>分辨率输入卷积网络获得特征图的过程：</a:t>
            </a:r>
            <a:endParaRPr lang="en-US" sz="2000" dirty="0">
              <a:solidFill>
                <a:srgbClr val="FFFFFF"/>
              </a:solidFill>
            </a:endParaRPr>
          </a:p>
        </p:txBody>
      </p:sp>
      <p:pic>
        <p:nvPicPr>
          <p:cNvPr id="5" name="图片 32">
            <a:extLst>
              <a:ext uri="{FF2B5EF4-FFF2-40B4-BE49-F238E27FC236}">
                <a16:creationId xmlns:a16="http://schemas.microsoft.com/office/drawing/2014/main" id="{FBBADA6A-329B-4E3E-A6F6-CC2B1BD27BD9}"/>
              </a:ext>
            </a:extLst>
          </p:cNvPr>
          <p:cNvPicPr/>
          <p:nvPr/>
        </p:nvPicPr>
        <p:blipFill>
          <a:blip r:embed="rId2"/>
          <a:stretch>
            <a:fillRect/>
          </a:stretch>
        </p:blipFill>
        <p:spPr>
          <a:xfrm>
            <a:off x="7294295" y="3429000"/>
            <a:ext cx="4427591" cy="304800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图片 31">
            <a:extLst>
              <a:ext uri="{FF2B5EF4-FFF2-40B4-BE49-F238E27FC236}">
                <a16:creationId xmlns:a16="http://schemas.microsoft.com/office/drawing/2014/main" id="{ABB39B7D-4B01-4202-B49F-DBD74AEBB59B}"/>
              </a:ext>
            </a:extLst>
          </p:cNvPr>
          <p:cNvPicPr/>
          <p:nvPr/>
        </p:nvPicPr>
        <p:blipFill>
          <a:blip r:embed="rId3"/>
          <a:stretch>
            <a:fillRect/>
          </a:stretch>
        </p:blipFill>
        <p:spPr>
          <a:xfrm>
            <a:off x="353080" y="4043625"/>
            <a:ext cx="5116410" cy="203776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6" name="TextBox 5">
            <a:extLst>
              <a:ext uri="{FF2B5EF4-FFF2-40B4-BE49-F238E27FC236}">
                <a16:creationId xmlns:a16="http://schemas.microsoft.com/office/drawing/2014/main" id="{2EBA650C-19E3-4C45-A784-C98521C259C9}"/>
              </a:ext>
            </a:extLst>
          </p:cNvPr>
          <p:cNvSpPr txBox="1"/>
          <p:nvPr/>
        </p:nvSpPr>
        <p:spPr>
          <a:xfrm>
            <a:off x="7792278" y="2369920"/>
            <a:ext cx="3684104" cy="646331"/>
          </a:xfrm>
          <a:prstGeom prst="rect">
            <a:avLst/>
          </a:prstGeom>
          <a:noFill/>
        </p:spPr>
        <p:txBody>
          <a:bodyPr wrap="square" rtlCol="0">
            <a:spAutoFit/>
          </a:bodyPr>
          <a:lstStyle/>
          <a:p>
            <a:r>
              <a:rPr lang="zh-CN" altLang="en-US" dirty="0"/>
              <a:t>在获取三种分辨率下的特征图后，经过两层神经网络获取</a:t>
            </a:r>
            <a:r>
              <a:rPr lang="en-US" dirty="0"/>
              <a:t>heat-map</a:t>
            </a:r>
            <a:r>
              <a:rPr lang="zh-CN" altLang="en-US" dirty="0"/>
              <a:t>：</a:t>
            </a:r>
            <a:endParaRPr lang="en-US" dirty="0"/>
          </a:p>
        </p:txBody>
      </p:sp>
    </p:spTree>
    <p:extLst>
      <p:ext uri="{BB962C8B-B14F-4D97-AF65-F5344CB8AC3E}">
        <p14:creationId xmlns:p14="http://schemas.microsoft.com/office/powerpoint/2010/main" val="4250624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90C9E7-4946-4C62-BF35-5DD921B66D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zh-CN" altLang="en-US" sz="5400" kern="1200" dirty="0">
                <a:solidFill>
                  <a:srgbClr val="FFFFFF"/>
                </a:solidFill>
                <a:latin typeface="+mj-lt"/>
                <a:ea typeface="+mj-ea"/>
                <a:cs typeface="+mj-cs"/>
              </a:rPr>
              <a:t>权值更新超参数</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B348F74-CEFA-4B84-9D9F-F70FA7AB3CE7}"/>
              </a:ext>
            </a:extLst>
          </p:cNvPr>
          <p:cNvPicPr>
            <a:picLocks noGrp="1" noChangeAspect="1"/>
          </p:cNvPicPr>
          <p:nvPr>
            <p:ph idx="1"/>
          </p:nvPr>
        </p:nvPicPr>
        <p:blipFill>
          <a:blip r:embed="rId2"/>
          <a:stretch>
            <a:fillRect/>
          </a:stretch>
        </p:blipFill>
        <p:spPr>
          <a:xfrm>
            <a:off x="2187251" y="2509911"/>
            <a:ext cx="7762399" cy="3997637"/>
          </a:xfrm>
          <a:prstGeom prst="rect">
            <a:avLst/>
          </a:prstGeom>
        </p:spPr>
      </p:pic>
    </p:spTree>
    <p:extLst>
      <p:ext uri="{BB962C8B-B14F-4D97-AF65-F5344CB8AC3E}">
        <p14:creationId xmlns:p14="http://schemas.microsoft.com/office/powerpoint/2010/main" val="3608649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E15C-E6A5-48E1-8D3A-75E3A4B5A8DC}"/>
              </a:ext>
            </a:extLst>
          </p:cNvPr>
          <p:cNvSpPr>
            <a:spLocks noGrp="1"/>
          </p:cNvSpPr>
          <p:nvPr>
            <p:ph type="title"/>
          </p:nvPr>
        </p:nvSpPr>
        <p:spPr/>
        <p:txBody>
          <a:bodyPr/>
          <a:lstStyle/>
          <a:p>
            <a:r>
              <a:rPr lang="en-US" altLang="zh-CN" dirty="0"/>
              <a:t>Part3:</a:t>
            </a:r>
            <a:r>
              <a:rPr lang="zh-CN" altLang="en-US" dirty="0"/>
              <a:t> </a:t>
            </a:r>
            <a:r>
              <a:rPr lang="en-US" altLang="zh-CN" dirty="0"/>
              <a:t>dataset</a:t>
            </a:r>
            <a:endParaRPr lang="en-US" dirty="0"/>
          </a:p>
        </p:txBody>
      </p:sp>
      <p:sp>
        <p:nvSpPr>
          <p:cNvPr id="3" name="Content Placeholder 2">
            <a:extLst>
              <a:ext uri="{FF2B5EF4-FFF2-40B4-BE49-F238E27FC236}">
                <a16:creationId xmlns:a16="http://schemas.microsoft.com/office/drawing/2014/main" id="{0ED1915B-201E-4BDE-8812-8C19F5D410FA}"/>
              </a:ext>
            </a:extLst>
          </p:cNvPr>
          <p:cNvSpPr>
            <a:spLocks noGrp="1"/>
          </p:cNvSpPr>
          <p:nvPr>
            <p:ph idx="1"/>
          </p:nvPr>
        </p:nvSpPr>
        <p:spPr>
          <a:xfrm>
            <a:off x="838200" y="1825625"/>
            <a:ext cx="10744200" cy="4522166"/>
          </a:xfrm>
        </p:spPr>
        <p:txBody>
          <a:bodyPr/>
          <a:lstStyle/>
          <a:p>
            <a:r>
              <a:rPr lang="zh-CN" altLang="en-US" dirty="0"/>
              <a:t>使用</a:t>
            </a:r>
            <a:r>
              <a:rPr lang="en-US" dirty="0" err="1"/>
              <a:t>Primesense</a:t>
            </a:r>
            <a:r>
              <a:rPr lang="en-US" dirty="0"/>
              <a:t> Carmine 1.09(</a:t>
            </a:r>
            <a:r>
              <a:rPr lang="zh-CN" altLang="en-US" dirty="0"/>
              <a:t>结构光</a:t>
            </a:r>
            <a:r>
              <a:rPr lang="en-US" dirty="0"/>
              <a:t>)</a:t>
            </a:r>
            <a:r>
              <a:rPr lang="zh-CN" altLang="en-US" dirty="0"/>
              <a:t>抓取</a:t>
            </a:r>
            <a:r>
              <a:rPr lang="en-US" dirty="0"/>
              <a:t> RGB-D</a:t>
            </a:r>
            <a:r>
              <a:rPr lang="zh-CN" altLang="en-US" dirty="0"/>
              <a:t>数据</a:t>
            </a:r>
            <a:r>
              <a:rPr lang="en-US" dirty="0"/>
              <a:t>(</a:t>
            </a:r>
            <a:r>
              <a:rPr lang="zh-CN" altLang="en-US" dirty="0"/>
              <a:t>每一帧的关节位置通过</a:t>
            </a:r>
            <a:r>
              <a:rPr lang="en-US" dirty="0"/>
              <a:t>3</a:t>
            </a:r>
            <a:r>
              <a:rPr lang="zh-CN" altLang="en-US" dirty="0"/>
              <a:t>个</a:t>
            </a:r>
            <a:r>
              <a:rPr lang="en-US" dirty="0"/>
              <a:t>Kinect</a:t>
            </a:r>
            <a:r>
              <a:rPr lang="zh-CN" altLang="en-US" dirty="0"/>
              <a:t>获取</a:t>
            </a:r>
            <a:r>
              <a:rPr lang="en-US" dirty="0"/>
              <a:t>)</a:t>
            </a:r>
          </a:p>
          <a:p>
            <a:r>
              <a:rPr lang="zh-CN" altLang="en-US" dirty="0"/>
              <a:t>使用</a:t>
            </a:r>
            <a:r>
              <a:rPr lang="en-US" altLang="zh-CN" dirty="0"/>
              <a:t>PSO(</a:t>
            </a:r>
            <a:r>
              <a:rPr lang="zh-CN" altLang="en-US" dirty="0"/>
              <a:t>粒子群算法</a:t>
            </a:r>
            <a:r>
              <a:rPr lang="en-US" altLang="zh-CN" dirty="0"/>
              <a:t>)</a:t>
            </a:r>
            <a:r>
              <a:rPr lang="zh-CN" altLang="en-US" dirty="0"/>
              <a:t>回归出</a:t>
            </a:r>
            <a:r>
              <a:rPr lang="en-US" altLang="zh-CN" dirty="0"/>
              <a:t>dataset</a:t>
            </a:r>
            <a:r>
              <a:rPr lang="zh-CN" altLang="en-US" dirty="0"/>
              <a:t>的</a:t>
            </a:r>
            <a:r>
              <a:rPr lang="en-US" altLang="zh-CN" dirty="0"/>
              <a:t>ground truth</a:t>
            </a:r>
          </a:p>
          <a:p>
            <a:r>
              <a:rPr lang="zh-CN" altLang="en-US" dirty="0"/>
              <a:t>因为</a:t>
            </a:r>
            <a:r>
              <a:rPr lang="en-US" dirty="0"/>
              <a:t>PSO</a:t>
            </a:r>
            <a:r>
              <a:rPr lang="zh-CN" altLang="en-US" dirty="0"/>
              <a:t>在接近极值的时候收敛变慢，本文在它之后加上一个</a:t>
            </a:r>
            <a:r>
              <a:rPr lang="en-US" dirty="0" err="1"/>
              <a:t>Nelder</a:t>
            </a:r>
            <a:r>
              <a:rPr lang="en-US" dirty="0"/>
              <a:t>-Mead</a:t>
            </a:r>
            <a:r>
              <a:rPr lang="zh-CN" altLang="en-US" dirty="0"/>
              <a:t>优化算法</a:t>
            </a:r>
            <a:endParaRPr lang="en-US" altLang="zh-CN" dirty="0"/>
          </a:p>
          <a:p>
            <a:r>
              <a:rPr lang="en-US" dirty="0"/>
              <a:t>72K</a:t>
            </a:r>
            <a:r>
              <a:rPr lang="zh-CN" altLang="en-US" dirty="0"/>
              <a:t>训练样本</a:t>
            </a:r>
            <a:r>
              <a:rPr lang="en-US" dirty="0"/>
              <a:t>(1</a:t>
            </a:r>
            <a:r>
              <a:rPr lang="zh-CN" altLang="en-US" dirty="0"/>
              <a:t>人</a:t>
            </a:r>
            <a:r>
              <a:rPr lang="en-US" dirty="0"/>
              <a:t>)</a:t>
            </a:r>
            <a:r>
              <a:rPr lang="zh-CN" altLang="en-US" dirty="0"/>
              <a:t>，</a:t>
            </a:r>
            <a:r>
              <a:rPr lang="en-US" dirty="0"/>
              <a:t>8K</a:t>
            </a:r>
            <a:r>
              <a:rPr lang="zh-CN" altLang="en-US" dirty="0"/>
              <a:t>测试帧</a:t>
            </a:r>
            <a:r>
              <a:rPr lang="en-US" dirty="0"/>
              <a:t>(2</a:t>
            </a:r>
            <a:r>
              <a:rPr lang="zh-CN" altLang="en-US" dirty="0"/>
              <a:t>人</a:t>
            </a:r>
            <a:r>
              <a:rPr lang="en-US" dirty="0"/>
              <a:t> )  </a:t>
            </a:r>
          </a:p>
        </p:txBody>
      </p:sp>
    </p:spTree>
    <p:extLst>
      <p:ext uri="{BB962C8B-B14F-4D97-AF65-F5344CB8AC3E}">
        <p14:creationId xmlns:p14="http://schemas.microsoft.com/office/powerpoint/2010/main" val="2289690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58B66-C2E0-4BF9-9425-958A26B70F7E}"/>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altLang="zh-CN" sz="2600" dirty="0">
                <a:solidFill>
                  <a:srgbClr val="FFFFFF"/>
                </a:solidFill>
              </a:rPr>
              <a:t>Part4: Inverse Kinematics</a:t>
            </a:r>
            <a:endParaRPr lang="en-US" sz="2600" dirty="0">
              <a:solidFill>
                <a:srgbClr val="FFFFFF"/>
              </a:solidFill>
            </a:endParaRPr>
          </a:p>
        </p:txBody>
      </p:sp>
      <p:pic>
        <p:nvPicPr>
          <p:cNvPr id="7" name="Content Placeholder 3">
            <a:extLst>
              <a:ext uri="{FF2B5EF4-FFF2-40B4-BE49-F238E27FC236}">
                <a16:creationId xmlns:a16="http://schemas.microsoft.com/office/drawing/2014/main" id="{EB4643D8-0ED3-48E4-9035-75A794E32231}"/>
              </a:ext>
            </a:extLst>
          </p:cNvPr>
          <p:cNvPicPr>
            <a:picLocks noChangeAspect="1"/>
          </p:cNvPicPr>
          <p:nvPr/>
        </p:nvPicPr>
        <p:blipFill>
          <a:blip r:embed="rId2"/>
          <a:stretch>
            <a:fillRect/>
          </a:stretch>
        </p:blipFill>
        <p:spPr>
          <a:xfrm>
            <a:off x="4038600" y="1905024"/>
            <a:ext cx="7188199" cy="1907696"/>
          </a:xfrm>
          <a:prstGeom prst="rect">
            <a:avLst/>
          </a:prstGeom>
        </p:spPr>
      </p:pic>
      <p:sp>
        <p:nvSpPr>
          <p:cNvPr id="9" name="Content Placeholder 8">
            <a:extLst>
              <a:ext uri="{FF2B5EF4-FFF2-40B4-BE49-F238E27FC236}">
                <a16:creationId xmlns:a16="http://schemas.microsoft.com/office/drawing/2014/main" id="{1B84FDEF-32F6-4452-B66F-2B8033C4670B}"/>
              </a:ext>
            </a:extLst>
          </p:cNvPr>
          <p:cNvSpPr>
            <a:spLocks noGrp="1"/>
          </p:cNvSpPr>
          <p:nvPr>
            <p:ph idx="1"/>
          </p:nvPr>
        </p:nvSpPr>
        <p:spPr>
          <a:xfrm>
            <a:off x="3720547" y="4540317"/>
            <a:ext cx="7371523" cy="2051314"/>
          </a:xfrm>
        </p:spPr>
        <p:txBody>
          <a:bodyPr>
            <a:noAutofit/>
          </a:bodyPr>
          <a:lstStyle/>
          <a:p>
            <a:r>
              <a:rPr lang="en-US" sz="2000" dirty="0"/>
              <a:t>In case this UV location lies on a depth shadow where no depth is given in the original image, we store the computed 2D image for this point in the original image space. Otherwise, we store its 3D point.</a:t>
            </a:r>
          </a:p>
          <a:p>
            <a:r>
              <a:rPr lang="az-Cyrl-AZ" sz="2000" dirty="0"/>
              <a:t>ф</a:t>
            </a:r>
            <a:r>
              <a:rPr lang="en-US" sz="2000" dirty="0"/>
              <a:t>(C) enforces a soft constraint that coefficient values stay within a predetermined range (</a:t>
            </a:r>
            <a:r>
              <a:rPr lang="en-US" sz="2000" dirty="0" err="1"/>
              <a:t>Cmin</a:t>
            </a:r>
            <a:r>
              <a:rPr lang="en-US" sz="2000" dirty="0"/>
              <a:t> and </a:t>
            </a:r>
            <a:r>
              <a:rPr lang="en-US" sz="2000" dirty="0" err="1"/>
              <a:t>Cmax</a:t>
            </a:r>
            <a:r>
              <a:rPr lang="en-US" sz="2000" dirty="0"/>
              <a:t>)</a:t>
            </a:r>
          </a:p>
        </p:txBody>
      </p:sp>
      <p:pic>
        <p:nvPicPr>
          <p:cNvPr id="5" name="Picture 4">
            <a:extLst>
              <a:ext uri="{FF2B5EF4-FFF2-40B4-BE49-F238E27FC236}">
                <a16:creationId xmlns:a16="http://schemas.microsoft.com/office/drawing/2014/main" id="{467FF49A-6EBF-4ADA-8900-04D84DB5C814}"/>
              </a:ext>
            </a:extLst>
          </p:cNvPr>
          <p:cNvPicPr>
            <a:picLocks noChangeAspect="1"/>
          </p:cNvPicPr>
          <p:nvPr/>
        </p:nvPicPr>
        <p:blipFill>
          <a:blip r:embed="rId3"/>
          <a:stretch>
            <a:fillRect/>
          </a:stretch>
        </p:blipFill>
        <p:spPr>
          <a:xfrm>
            <a:off x="4240148" y="3812720"/>
            <a:ext cx="6148998" cy="563454"/>
          </a:xfrm>
          <a:prstGeom prst="rect">
            <a:avLst/>
          </a:prstGeom>
        </p:spPr>
      </p:pic>
    </p:spTree>
    <p:extLst>
      <p:ext uri="{BB962C8B-B14F-4D97-AF65-F5344CB8AC3E}">
        <p14:creationId xmlns:p14="http://schemas.microsoft.com/office/powerpoint/2010/main" val="36500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166ABF-30B9-4A87-850B-8A388784DBD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result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3">
            <a:extLst>
              <a:ext uri="{FF2B5EF4-FFF2-40B4-BE49-F238E27FC236}">
                <a16:creationId xmlns:a16="http://schemas.microsoft.com/office/drawing/2014/main" id="{C8F14BFF-C8DD-4768-8B57-07D7C9783226}"/>
              </a:ext>
            </a:extLst>
          </p:cNvPr>
          <p:cNvPicPr>
            <a:picLocks noGrp="1"/>
          </p:cNvPicPr>
          <p:nvPr>
            <p:ph idx="1"/>
          </p:nvPr>
        </p:nvPicPr>
        <p:blipFill>
          <a:blip r:embed="rId2"/>
          <a:stretch>
            <a:fillRect/>
          </a:stretch>
        </p:blipFill>
        <p:spPr>
          <a:xfrm>
            <a:off x="2636689" y="2509911"/>
            <a:ext cx="6863522" cy="3997637"/>
          </a:xfrm>
          <a:prstGeom prst="rect">
            <a:avLst/>
          </a:prstGeom>
        </p:spPr>
      </p:pic>
    </p:spTree>
    <p:extLst>
      <p:ext uri="{BB962C8B-B14F-4D97-AF65-F5344CB8AC3E}">
        <p14:creationId xmlns:p14="http://schemas.microsoft.com/office/powerpoint/2010/main" val="3002161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32C8F5-B3A2-4D64-85AB-9234F0E04BA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zh-CN" altLang="en-US" sz="5400" kern="1200">
                <a:solidFill>
                  <a:srgbClr val="FFFFFF"/>
                </a:solidFill>
                <a:latin typeface="+mj-lt"/>
                <a:ea typeface="+mj-ea"/>
                <a:cs typeface="+mj-cs"/>
              </a:rPr>
              <a:t>泛化性</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图片 35">
            <a:extLst>
              <a:ext uri="{FF2B5EF4-FFF2-40B4-BE49-F238E27FC236}">
                <a16:creationId xmlns:a16="http://schemas.microsoft.com/office/drawing/2014/main" id="{6025C9A5-C9C5-4E9A-B9AF-371A8C73CA68}"/>
              </a:ext>
            </a:extLst>
          </p:cNvPr>
          <p:cNvPicPr>
            <a:picLocks noGrp="1"/>
          </p:cNvPicPr>
          <p:nvPr>
            <p:ph idx="1"/>
          </p:nvPr>
        </p:nvPicPr>
        <p:blipFill>
          <a:blip r:embed="rId2"/>
          <a:stretch>
            <a:fillRect/>
          </a:stretch>
        </p:blipFill>
        <p:spPr>
          <a:xfrm>
            <a:off x="3362021" y="2509911"/>
            <a:ext cx="5412858" cy="3997637"/>
          </a:xfrm>
          <a:prstGeom prst="rect">
            <a:avLst/>
          </a:prstGeom>
        </p:spPr>
      </p:pic>
    </p:spTree>
    <p:extLst>
      <p:ext uri="{BB962C8B-B14F-4D97-AF65-F5344CB8AC3E}">
        <p14:creationId xmlns:p14="http://schemas.microsoft.com/office/powerpoint/2010/main" val="37855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A0B457-76CB-4F0A-9760-83B10B4BB72F}"/>
              </a:ext>
            </a:extLst>
          </p:cNvPr>
          <p:cNvSpPr>
            <a:spLocks noGrp="1"/>
          </p:cNvSpPr>
          <p:nvPr>
            <p:ph type="title"/>
          </p:nvPr>
        </p:nvSpPr>
        <p:spPr>
          <a:xfrm>
            <a:off x="863029" y="1012004"/>
            <a:ext cx="3416158" cy="4795408"/>
          </a:xfrm>
        </p:spPr>
        <p:txBody>
          <a:bodyPr>
            <a:normAutofit/>
          </a:bodyPr>
          <a:lstStyle/>
          <a:p>
            <a:r>
              <a:rPr lang="en-US">
                <a:solidFill>
                  <a:srgbClr val="FFFFFF"/>
                </a:solidFill>
              </a:rPr>
              <a:t>Hand PointNet</a:t>
            </a:r>
          </a:p>
        </p:txBody>
      </p:sp>
      <p:graphicFrame>
        <p:nvGraphicFramePr>
          <p:cNvPr id="5" name="Content Placeholder 2">
            <a:extLst>
              <a:ext uri="{FF2B5EF4-FFF2-40B4-BE49-F238E27FC236}">
                <a16:creationId xmlns:a16="http://schemas.microsoft.com/office/drawing/2014/main" id="{E6C4BB75-5B06-44A6-9344-B2F0168AE211}"/>
              </a:ext>
            </a:extLst>
          </p:cNvPr>
          <p:cNvGraphicFramePr>
            <a:graphicFrameLocks noGrp="1"/>
          </p:cNvGraphicFramePr>
          <p:nvPr>
            <p:ph idx="1"/>
            <p:extLst>
              <p:ext uri="{D42A27DB-BD31-4B8C-83A1-F6EECF244321}">
                <p14:modId xmlns:p14="http://schemas.microsoft.com/office/powerpoint/2010/main" val="31128540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37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03B50-A6DF-4E28-8913-A6C8C098F2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Cont’d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0234C0D-9D63-448E-989E-87835C0D72BE}"/>
              </a:ext>
            </a:extLst>
          </p:cNvPr>
          <p:cNvPicPr>
            <a:picLocks noGrp="1" noChangeAspect="1"/>
          </p:cNvPicPr>
          <p:nvPr>
            <p:ph idx="1"/>
          </p:nvPr>
        </p:nvPicPr>
        <p:blipFill>
          <a:blip r:embed="rId2"/>
          <a:stretch>
            <a:fillRect/>
          </a:stretch>
        </p:blipFill>
        <p:spPr>
          <a:xfrm>
            <a:off x="1601819" y="2509911"/>
            <a:ext cx="8933262" cy="3997637"/>
          </a:xfrm>
          <a:prstGeom prst="rect">
            <a:avLst/>
          </a:prstGeom>
        </p:spPr>
      </p:pic>
    </p:spTree>
    <p:extLst>
      <p:ext uri="{BB962C8B-B14F-4D97-AF65-F5344CB8AC3E}">
        <p14:creationId xmlns:p14="http://schemas.microsoft.com/office/powerpoint/2010/main" val="1450788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EC138F-BAC7-43AB-B902-5920AAD87091}"/>
              </a:ext>
            </a:extLst>
          </p:cNvPr>
          <p:cNvSpPr>
            <a:spLocks noGrp="1"/>
          </p:cNvSpPr>
          <p:nvPr>
            <p:ph type="title"/>
          </p:nvPr>
        </p:nvSpPr>
        <p:spPr>
          <a:xfrm>
            <a:off x="863029" y="1012004"/>
            <a:ext cx="3416158" cy="4795408"/>
          </a:xfrm>
        </p:spPr>
        <p:txBody>
          <a:bodyPr>
            <a:normAutofit/>
          </a:bodyPr>
          <a:lstStyle/>
          <a:p>
            <a:r>
              <a:rPr lang="en-US">
                <a:solidFill>
                  <a:srgbClr val="FFFFFF"/>
                </a:solidFill>
              </a:rPr>
              <a:t>Hand PointNet VS </a:t>
            </a:r>
            <a:r>
              <a:rPr lang="en-US" altLang="zh-CN">
                <a:solidFill>
                  <a:srgbClr val="FFFFFF"/>
                </a:solidFill>
              </a:rPr>
              <a:t>traditional 3D CNN</a:t>
            </a:r>
            <a:endParaRPr lang="en-US">
              <a:solidFill>
                <a:srgbClr val="FFFFFF"/>
              </a:solidFill>
            </a:endParaRPr>
          </a:p>
        </p:txBody>
      </p:sp>
      <p:graphicFrame>
        <p:nvGraphicFramePr>
          <p:cNvPr id="14" name="Content Placeholder 2">
            <a:extLst>
              <a:ext uri="{FF2B5EF4-FFF2-40B4-BE49-F238E27FC236}">
                <a16:creationId xmlns:a16="http://schemas.microsoft.com/office/drawing/2014/main" id="{32044AF4-AC3F-4F04-984E-755D2C47E7D7}"/>
              </a:ext>
            </a:extLst>
          </p:cNvPr>
          <p:cNvGraphicFramePr>
            <a:graphicFrameLocks noGrp="1"/>
          </p:cNvGraphicFramePr>
          <p:nvPr>
            <p:ph idx="1"/>
            <p:extLst>
              <p:ext uri="{D42A27DB-BD31-4B8C-83A1-F6EECF244321}">
                <p14:modId xmlns:p14="http://schemas.microsoft.com/office/powerpoint/2010/main" val="25430702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80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1970E-B885-4C7A-8D51-ADA9D97D721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H</a:t>
            </a:r>
            <a:r>
              <a:rPr lang="en-US" altLang="zh-CN" sz="5400" kern="1200">
                <a:solidFill>
                  <a:srgbClr val="FFFFFF"/>
                </a:solidFill>
                <a:latin typeface="+mj-lt"/>
                <a:ea typeface="+mj-ea"/>
                <a:cs typeface="+mj-cs"/>
              </a:rPr>
              <a:t>and PointNet </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BDA27DE4-91A1-4F18-A87A-962571E06B30}"/>
              </a:ext>
            </a:extLst>
          </p:cNvPr>
          <p:cNvPicPr>
            <a:picLocks noGrp="1" noChangeAspect="1"/>
          </p:cNvPicPr>
          <p:nvPr>
            <p:ph idx="1"/>
          </p:nvPr>
        </p:nvPicPr>
        <p:blipFill>
          <a:blip r:embed="rId2"/>
          <a:stretch>
            <a:fillRect/>
          </a:stretch>
        </p:blipFill>
        <p:spPr>
          <a:xfrm>
            <a:off x="320040" y="3301563"/>
            <a:ext cx="11496821" cy="2414333"/>
          </a:xfrm>
          <a:prstGeom prst="rect">
            <a:avLst/>
          </a:prstGeom>
        </p:spPr>
      </p:pic>
    </p:spTree>
    <p:extLst>
      <p:ext uri="{BB962C8B-B14F-4D97-AF65-F5344CB8AC3E}">
        <p14:creationId xmlns:p14="http://schemas.microsoft.com/office/powerpoint/2010/main" val="1271077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113294F-76DF-4012-A097-D98B941098DB}"/>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H</a:t>
            </a:r>
            <a:r>
              <a:rPr lang="en-US" altLang="zh-CN" sz="2400">
                <a:solidFill>
                  <a:schemeClr val="bg1"/>
                </a:solidFill>
              </a:rPr>
              <a:t>and PointNet part1: Modified PointNet</a:t>
            </a:r>
            <a:endParaRPr lang="en-US" sz="2400">
              <a:solidFill>
                <a:schemeClr val="bg1"/>
              </a:solidFill>
            </a:endParaRPr>
          </a:p>
        </p:txBody>
      </p:sp>
      <p:pic>
        <p:nvPicPr>
          <p:cNvPr id="4" name="Picture 3">
            <a:extLst>
              <a:ext uri="{FF2B5EF4-FFF2-40B4-BE49-F238E27FC236}">
                <a16:creationId xmlns:a16="http://schemas.microsoft.com/office/drawing/2014/main" id="{7A07CC6E-E2AF-42DA-BC98-16F15E8B567F}"/>
              </a:ext>
            </a:extLst>
          </p:cNvPr>
          <p:cNvPicPr>
            <a:picLocks noChangeAspect="1"/>
          </p:cNvPicPr>
          <p:nvPr/>
        </p:nvPicPr>
        <p:blipFill rotWithShape="1">
          <a:blip r:embed="rId2"/>
          <a:srcRect l="15435" r="20500" b="-3127"/>
          <a:stretch/>
        </p:blipFill>
        <p:spPr>
          <a:xfrm>
            <a:off x="1674501" y="800945"/>
            <a:ext cx="8837193" cy="2987343"/>
          </a:xfrm>
          <a:prstGeom prst="rect">
            <a:avLst/>
          </a:prstGeom>
        </p:spPr>
      </p:pic>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275EB1-9E58-463F-99F8-AFD96AD9FBA0}"/>
              </a:ext>
            </a:extLst>
          </p:cNvPr>
          <p:cNvSpPr>
            <a:spLocks noGrp="1"/>
          </p:cNvSpPr>
          <p:nvPr>
            <p:ph idx="1"/>
          </p:nvPr>
        </p:nvSpPr>
        <p:spPr>
          <a:xfrm>
            <a:off x="4878784" y="4824249"/>
            <a:ext cx="6673136" cy="1461780"/>
          </a:xfrm>
        </p:spPr>
        <p:txBody>
          <a:bodyPr anchor="ctr">
            <a:normAutofit/>
          </a:bodyPr>
          <a:lstStyle/>
          <a:p>
            <a:r>
              <a:rPr lang="zh-CN" altLang="en-US" sz="1800" dirty="0">
                <a:solidFill>
                  <a:schemeClr val="bg1"/>
                </a:solidFill>
              </a:rPr>
              <a:t>传统</a:t>
            </a:r>
            <a:r>
              <a:rPr lang="en-US" altLang="zh-CN" sz="1800" dirty="0" err="1">
                <a:solidFill>
                  <a:schemeClr val="bg1"/>
                </a:solidFill>
              </a:rPr>
              <a:t>pointNet</a:t>
            </a:r>
            <a:r>
              <a:rPr lang="zh-CN" altLang="en-US" sz="1800" dirty="0">
                <a:solidFill>
                  <a:schemeClr val="bg1"/>
                </a:solidFill>
              </a:rPr>
              <a:t>网络的局限性在于，无法</a:t>
            </a:r>
            <a:r>
              <a:rPr lang="zh-CN" altLang="en-US" sz="1800" dirty="0">
                <a:solidFill>
                  <a:schemeClr val="bg1"/>
                </a:solidFill>
                <a:highlight>
                  <a:srgbClr val="008080"/>
                </a:highlight>
              </a:rPr>
              <a:t>层级式</a:t>
            </a:r>
            <a:r>
              <a:rPr lang="zh-CN" altLang="en-US" sz="1800" dirty="0">
                <a:solidFill>
                  <a:schemeClr val="bg1"/>
                </a:solidFill>
              </a:rPr>
              <a:t>的获得</a:t>
            </a:r>
            <a:r>
              <a:rPr lang="zh-CN" altLang="en-US" sz="1800" dirty="0">
                <a:solidFill>
                  <a:schemeClr val="bg1"/>
                </a:solidFill>
                <a:highlight>
                  <a:srgbClr val="008080"/>
                </a:highlight>
              </a:rPr>
              <a:t>局部图像特征</a:t>
            </a:r>
            <a:r>
              <a:rPr lang="zh-CN" altLang="en-US" sz="1800" dirty="0">
                <a:solidFill>
                  <a:schemeClr val="bg1"/>
                </a:solidFill>
              </a:rPr>
              <a:t>。</a:t>
            </a:r>
            <a:endParaRPr lang="en-US" altLang="zh-CN" sz="1800" dirty="0">
              <a:solidFill>
                <a:schemeClr val="bg1"/>
              </a:solidFill>
            </a:endParaRPr>
          </a:p>
          <a:p>
            <a:r>
              <a:rPr lang="zh-CN" altLang="en-US" sz="1800" dirty="0">
                <a:solidFill>
                  <a:schemeClr val="bg1"/>
                </a:solidFill>
              </a:rPr>
              <a:t>采用 </a:t>
            </a:r>
            <a:r>
              <a:rPr lang="en-US" altLang="zh-CN" sz="1800" dirty="0" err="1">
                <a:solidFill>
                  <a:schemeClr val="bg1"/>
                </a:solidFill>
              </a:rPr>
              <a:t>Hierachical</a:t>
            </a:r>
            <a:r>
              <a:rPr lang="en-US" altLang="zh-CN" sz="1800" dirty="0">
                <a:solidFill>
                  <a:schemeClr val="bg1"/>
                </a:solidFill>
              </a:rPr>
              <a:t> </a:t>
            </a:r>
            <a:r>
              <a:rPr lang="en-US" altLang="zh-CN" sz="1800" dirty="0" err="1">
                <a:solidFill>
                  <a:schemeClr val="bg1"/>
                </a:solidFill>
              </a:rPr>
              <a:t>PointNet</a:t>
            </a:r>
            <a:r>
              <a:rPr lang="zh-CN" altLang="en-US" sz="1800" dirty="0">
                <a:solidFill>
                  <a:schemeClr val="bg1"/>
                </a:solidFill>
              </a:rPr>
              <a:t>，在每层不同的局部使用共享权值</a:t>
            </a:r>
            <a:r>
              <a:rPr lang="en-US" altLang="zh-CN" sz="1800" dirty="0">
                <a:solidFill>
                  <a:schemeClr val="bg1"/>
                </a:solidFill>
              </a:rPr>
              <a:t>MLP</a:t>
            </a:r>
            <a:r>
              <a:rPr lang="zh-CN" altLang="en-US" sz="1800" dirty="0">
                <a:solidFill>
                  <a:schemeClr val="bg1"/>
                </a:solidFill>
              </a:rPr>
              <a:t>。在最后层级提取</a:t>
            </a:r>
            <a:r>
              <a:rPr lang="en-US" altLang="zh-CN" sz="1800" dirty="0">
                <a:solidFill>
                  <a:schemeClr val="bg1"/>
                </a:solidFill>
              </a:rPr>
              <a:t>global point cloud feature</a:t>
            </a:r>
            <a:r>
              <a:rPr lang="zh-CN" altLang="en-US" sz="1800" dirty="0">
                <a:solidFill>
                  <a:schemeClr val="bg1"/>
                </a:solidFill>
              </a:rPr>
              <a:t>。</a:t>
            </a:r>
            <a:endParaRPr lang="en-US" altLang="zh-CN"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2086416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99FA64-50DD-470B-B9CB-82AA463D76F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Cont’d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7D16845-F816-4930-A46D-FF1DC610F1BD}"/>
              </a:ext>
            </a:extLst>
          </p:cNvPr>
          <p:cNvPicPr>
            <a:picLocks noGrp="1" noChangeAspect="1"/>
          </p:cNvPicPr>
          <p:nvPr>
            <p:ph idx="1"/>
          </p:nvPr>
        </p:nvPicPr>
        <p:blipFill>
          <a:blip r:embed="rId2"/>
          <a:stretch>
            <a:fillRect/>
          </a:stretch>
        </p:blipFill>
        <p:spPr>
          <a:xfrm>
            <a:off x="320040" y="2884804"/>
            <a:ext cx="11496821" cy="3247851"/>
          </a:xfrm>
          <a:prstGeom prst="rect">
            <a:avLst/>
          </a:prstGeom>
        </p:spPr>
      </p:pic>
    </p:spTree>
    <p:extLst>
      <p:ext uri="{BB962C8B-B14F-4D97-AF65-F5344CB8AC3E}">
        <p14:creationId xmlns:p14="http://schemas.microsoft.com/office/powerpoint/2010/main" val="3262180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E2DB-1AE6-40C4-87E1-142FBD1C4B64}"/>
              </a:ext>
            </a:extLst>
          </p:cNvPr>
          <p:cNvSpPr>
            <a:spLocks noGrp="1"/>
          </p:cNvSpPr>
          <p:nvPr>
            <p:ph type="title"/>
          </p:nvPr>
        </p:nvSpPr>
        <p:spPr/>
        <p:txBody>
          <a:bodyPr/>
          <a:lstStyle/>
          <a:p>
            <a:r>
              <a:rPr lang="en-US" dirty="0"/>
              <a:t>H</a:t>
            </a:r>
            <a:r>
              <a:rPr lang="en-US" altLang="zh-CN" dirty="0"/>
              <a:t>and </a:t>
            </a:r>
            <a:r>
              <a:rPr lang="en-US" altLang="zh-CN" dirty="0" err="1"/>
              <a:t>PointNet</a:t>
            </a:r>
            <a:r>
              <a:rPr lang="en-US" altLang="zh-CN" dirty="0"/>
              <a:t> part2: Oriented Bounding Box</a:t>
            </a:r>
            <a:endParaRPr lang="en-US" dirty="0"/>
          </a:p>
        </p:txBody>
      </p:sp>
      <p:sp>
        <p:nvSpPr>
          <p:cNvPr id="3" name="Content Placeholder 2">
            <a:extLst>
              <a:ext uri="{FF2B5EF4-FFF2-40B4-BE49-F238E27FC236}">
                <a16:creationId xmlns:a16="http://schemas.microsoft.com/office/drawing/2014/main" id="{BD7EA89F-3418-4678-A341-051414FCFD7D}"/>
              </a:ext>
            </a:extLst>
          </p:cNvPr>
          <p:cNvSpPr>
            <a:spLocks noGrp="1"/>
          </p:cNvSpPr>
          <p:nvPr>
            <p:ph idx="1"/>
          </p:nvPr>
        </p:nvSpPr>
        <p:spPr/>
        <p:txBody>
          <a:bodyPr/>
          <a:lstStyle/>
          <a:p>
            <a:pPr marL="0" indent="0">
              <a:buNone/>
            </a:pPr>
            <a:r>
              <a:rPr lang="zh-CN" altLang="en-US" dirty="0"/>
              <a:t>在手势识别中存在一个待解决的问题：由于输出的手势与输入的手势旋转方向有关，我们不能使用</a:t>
            </a:r>
            <a:r>
              <a:rPr lang="en-US" altLang="zh-CN" dirty="0"/>
              <a:t>basic </a:t>
            </a:r>
            <a:r>
              <a:rPr lang="en-US" altLang="zh-CN" dirty="0" err="1"/>
              <a:t>pointNet</a:t>
            </a:r>
            <a:r>
              <a:rPr lang="zh-CN" altLang="en-US" dirty="0"/>
              <a:t>中</a:t>
            </a:r>
            <a:r>
              <a:rPr lang="en-US" altLang="zh-CN" dirty="0"/>
              <a:t>STN</a:t>
            </a:r>
            <a:r>
              <a:rPr lang="zh-CN" altLang="en-US" dirty="0"/>
              <a:t>的方法找到</a:t>
            </a:r>
            <a:r>
              <a:rPr lang="en-US" altLang="zh-CN" dirty="0"/>
              <a:t>X-transform matrix</a:t>
            </a:r>
            <a:r>
              <a:rPr lang="zh-CN" altLang="en-US" dirty="0"/>
              <a:t>并通过</a:t>
            </a:r>
            <a:r>
              <a:rPr lang="en-US" altLang="zh-CN" dirty="0" err="1"/>
              <a:t>maxpooling</a:t>
            </a:r>
            <a:r>
              <a:rPr lang="zh-CN" altLang="en-US" dirty="0"/>
              <a:t>消除旋转特征。</a:t>
            </a:r>
            <a:endParaRPr lang="en-US" altLang="zh-CN" dirty="0"/>
          </a:p>
          <a:p>
            <a:pPr marL="0" indent="0">
              <a:buNone/>
            </a:pPr>
            <a:r>
              <a:rPr lang="zh-CN" altLang="en-US" dirty="0"/>
              <a:t>为解决这个问题，本文在输入</a:t>
            </a:r>
            <a:r>
              <a:rPr lang="en-US" altLang="zh-CN" dirty="0"/>
              <a:t>Hierarchical </a:t>
            </a:r>
            <a:r>
              <a:rPr lang="en-US" altLang="zh-CN" dirty="0" err="1"/>
              <a:t>pointNet</a:t>
            </a:r>
            <a:r>
              <a:rPr lang="zh-CN" altLang="en-US" dirty="0"/>
              <a:t>之前添加了一个预处理归一化模块，在该模块中将输入的点云图通过</a:t>
            </a:r>
            <a:r>
              <a:rPr lang="en-US" altLang="zh-CN" dirty="0"/>
              <a:t>PCA</a:t>
            </a:r>
            <a:r>
              <a:rPr lang="zh-CN" altLang="en-US" dirty="0"/>
              <a:t>进行主成分分析，并进行归一化到一个 </a:t>
            </a:r>
            <a:r>
              <a:rPr lang="en-US" altLang="zh-CN" dirty="0"/>
              <a:t>oriented bounding box</a:t>
            </a:r>
            <a:r>
              <a:rPr lang="zh-CN" altLang="en-US" dirty="0"/>
              <a:t>中。在得到最后的手关节结果后还原模型位置，再进行匹配。</a:t>
            </a:r>
            <a:endParaRPr lang="en-US" dirty="0"/>
          </a:p>
        </p:txBody>
      </p:sp>
    </p:spTree>
    <p:extLst>
      <p:ext uri="{BB962C8B-B14F-4D97-AF65-F5344CB8AC3E}">
        <p14:creationId xmlns:p14="http://schemas.microsoft.com/office/powerpoint/2010/main" val="1289901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D14B8-6DFE-49B3-B250-2A6F338B630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altLang="zh-CN" sz="4800" dirty="0">
                <a:solidFill>
                  <a:srgbClr val="FFFFFF"/>
                </a:solidFill>
              </a:rPr>
              <a:t>Cont’d</a:t>
            </a:r>
            <a:r>
              <a:rPr lang="en-US" altLang="zh-CN" sz="4800" kern="1200" dirty="0">
                <a:solidFill>
                  <a:srgbClr val="FFFFFF"/>
                </a:solidFill>
                <a:latin typeface="+mj-lt"/>
                <a:ea typeface="+mj-ea"/>
                <a:cs typeface="+mj-cs"/>
              </a:rPr>
              <a:t> </a:t>
            </a:r>
            <a:endParaRPr lang="en-US" sz="48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B09016B-B55D-4CCC-99AF-20258CD44272}"/>
              </a:ext>
            </a:extLst>
          </p:cNvPr>
          <p:cNvPicPr>
            <a:picLocks noGrp="1" noChangeAspect="1"/>
          </p:cNvPicPr>
          <p:nvPr>
            <p:ph idx="1"/>
          </p:nvPr>
        </p:nvPicPr>
        <p:blipFill>
          <a:blip r:embed="rId2"/>
          <a:stretch>
            <a:fillRect/>
          </a:stretch>
        </p:blipFill>
        <p:spPr>
          <a:xfrm>
            <a:off x="5153822" y="1024543"/>
            <a:ext cx="6553545" cy="4816855"/>
          </a:xfrm>
          <a:prstGeom prst="rect">
            <a:avLst/>
          </a:prstGeom>
        </p:spPr>
      </p:pic>
    </p:spTree>
    <p:extLst>
      <p:ext uri="{BB962C8B-B14F-4D97-AF65-F5344CB8AC3E}">
        <p14:creationId xmlns:p14="http://schemas.microsoft.com/office/powerpoint/2010/main" val="1591336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4D205-A626-4A33-A854-70DE43155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formula</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9987AF3-02CB-46A3-9603-A7D41FF9F15F}"/>
              </a:ext>
            </a:extLst>
          </p:cNvPr>
          <p:cNvPicPr>
            <a:picLocks noGrp="1" noChangeAspect="1"/>
          </p:cNvPicPr>
          <p:nvPr>
            <p:ph idx="1"/>
          </p:nvPr>
        </p:nvPicPr>
        <p:blipFill>
          <a:blip r:embed="rId2"/>
          <a:stretch>
            <a:fillRect/>
          </a:stretch>
        </p:blipFill>
        <p:spPr>
          <a:xfrm>
            <a:off x="2577929" y="2353992"/>
            <a:ext cx="6819762" cy="3239388"/>
          </a:xfrm>
          <a:prstGeom prst="rect">
            <a:avLst/>
          </a:prstGeom>
        </p:spPr>
      </p:pic>
      <p:pic>
        <p:nvPicPr>
          <p:cNvPr id="8" name="Picture 7">
            <a:extLst>
              <a:ext uri="{FF2B5EF4-FFF2-40B4-BE49-F238E27FC236}">
                <a16:creationId xmlns:a16="http://schemas.microsoft.com/office/drawing/2014/main" id="{4CF316EB-BC25-4C9E-ADC0-FE296FF5D30D}"/>
              </a:ext>
            </a:extLst>
          </p:cNvPr>
          <p:cNvPicPr>
            <a:picLocks noChangeAspect="1"/>
          </p:cNvPicPr>
          <p:nvPr/>
        </p:nvPicPr>
        <p:blipFill>
          <a:blip r:embed="rId3"/>
          <a:stretch>
            <a:fillRect/>
          </a:stretch>
        </p:blipFill>
        <p:spPr>
          <a:xfrm>
            <a:off x="2411068" y="5726502"/>
            <a:ext cx="6986623" cy="965488"/>
          </a:xfrm>
          <a:prstGeom prst="rect">
            <a:avLst/>
          </a:prstGeom>
        </p:spPr>
      </p:pic>
    </p:spTree>
    <p:extLst>
      <p:ext uri="{BB962C8B-B14F-4D97-AF65-F5344CB8AC3E}">
        <p14:creationId xmlns:p14="http://schemas.microsoft.com/office/powerpoint/2010/main" val="3240544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FAFD-D46E-4CF0-964A-A64A798E1888}"/>
              </a:ext>
            </a:extLst>
          </p:cNvPr>
          <p:cNvSpPr>
            <a:spLocks noGrp="1"/>
          </p:cNvSpPr>
          <p:nvPr>
            <p:ph type="title"/>
          </p:nvPr>
        </p:nvSpPr>
        <p:spPr>
          <a:xfrm>
            <a:off x="838200" y="365125"/>
            <a:ext cx="10515600" cy="1325563"/>
          </a:xfrm>
        </p:spPr>
        <p:txBody>
          <a:bodyPr/>
          <a:lstStyle/>
          <a:p>
            <a:r>
              <a:rPr lang="en-US" dirty="0"/>
              <a:t>H</a:t>
            </a:r>
            <a:r>
              <a:rPr lang="en-US" altLang="zh-CN" dirty="0"/>
              <a:t>and </a:t>
            </a:r>
            <a:r>
              <a:rPr lang="en-US" altLang="zh-CN" dirty="0" err="1"/>
              <a:t>PointNet</a:t>
            </a:r>
            <a:r>
              <a:rPr lang="en-US" altLang="zh-CN" dirty="0"/>
              <a:t> part3: Hand Pose Regression Network</a:t>
            </a:r>
            <a:endParaRPr lang="en-US" dirty="0"/>
          </a:p>
        </p:txBody>
      </p:sp>
      <p:sp>
        <p:nvSpPr>
          <p:cNvPr id="3" name="Content Placeholder 2">
            <a:extLst>
              <a:ext uri="{FF2B5EF4-FFF2-40B4-BE49-F238E27FC236}">
                <a16:creationId xmlns:a16="http://schemas.microsoft.com/office/drawing/2014/main" id="{B8FD7995-436F-4191-A5F5-20F4E9EFFFF2}"/>
              </a:ext>
            </a:extLst>
          </p:cNvPr>
          <p:cNvSpPr>
            <a:spLocks noGrp="1"/>
          </p:cNvSpPr>
          <p:nvPr>
            <p:ph idx="1"/>
          </p:nvPr>
        </p:nvSpPr>
        <p:spPr>
          <a:xfrm>
            <a:off x="838200" y="1825625"/>
            <a:ext cx="10515600" cy="4351338"/>
          </a:xfrm>
        </p:spPr>
        <p:txBody>
          <a:bodyPr/>
          <a:lstStyle/>
          <a:p>
            <a:r>
              <a:rPr lang="en-US" dirty="0"/>
              <a:t>Input:</a:t>
            </a:r>
          </a:p>
          <a:p>
            <a:r>
              <a:rPr lang="zh-CN" altLang="en-US" dirty="0"/>
              <a:t>三层结构：</a:t>
            </a:r>
            <a:r>
              <a:rPr lang="en-US" altLang="zh-CN" dirty="0">
                <a:highlight>
                  <a:srgbClr val="008080"/>
                </a:highlight>
              </a:rPr>
              <a:t>first 2 levels</a:t>
            </a:r>
            <a:r>
              <a:rPr lang="en-US" altLang="zh-CN" dirty="0"/>
              <a:t>: N1 = 512,</a:t>
            </a:r>
            <a:r>
              <a:rPr lang="zh-CN" altLang="en-US" dirty="0"/>
              <a:t> </a:t>
            </a:r>
            <a:r>
              <a:rPr lang="en-US" altLang="zh-CN" dirty="0"/>
              <a:t>N2 = 128 local regions, each local region contains k=64 points, extracts C1 = 128, C2 = 256 dimensional features for each local regions respectively. </a:t>
            </a:r>
            <a:r>
              <a:rPr lang="en-US" altLang="zh-CN" dirty="0">
                <a:highlight>
                  <a:srgbClr val="008080"/>
                </a:highlight>
              </a:rPr>
              <a:t>Last level</a:t>
            </a:r>
            <a:r>
              <a:rPr lang="en-US" altLang="zh-CN" dirty="0"/>
              <a:t>: 1024-dim global feature vector which is mapped to an F-dim(F &lt; 3xM) output vector by three fully-connected layers.</a:t>
            </a:r>
            <a:r>
              <a:rPr lang="zh-CN" altLang="en-US" dirty="0"/>
              <a:t>提供</a:t>
            </a:r>
            <a:endParaRPr lang="en-US" altLang="zh-CN" dirty="0"/>
          </a:p>
          <a:p>
            <a:endParaRPr lang="en-US" altLang="zh-CN" dirty="0"/>
          </a:p>
        </p:txBody>
      </p:sp>
      <p:pic>
        <p:nvPicPr>
          <p:cNvPr id="4" name="Picture 3">
            <a:extLst>
              <a:ext uri="{FF2B5EF4-FFF2-40B4-BE49-F238E27FC236}">
                <a16:creationId xmlns:a16="http://schemas.microsoft.com/office/drawing/2014/main" id="{EF397094-0A65-4D9D-95BD-00D01EE8151E}"/>
              </a:ext>
            </a:extLst>
          </p:cNvPr>
          <p:cNvPicPr>
            <a:picLocks noChangeAspect="1"/>
          </p:cNvPicPr>
          <p:nvPr/>
        </p:nvPicPr>
        <p:blipFill>
          <a:blip r:embed="rId2"/>
          <a:stretch>
            <a:fillRect/>
          </a:stretch>
        </p:blipFill>
        <p:spPr>
          <a:xfrm>
            <a:off x="2513772" y="1825625"/>
            <a:ext cx="6210300" cy="533400"/>
          </a:xfrm>
          <a:prstGeom prst="rect">
            <a:avLst/>
          </a:prstGeom>
        </p:spPr>
      </p:pic>
      <p:pic>
        <p:nvPicPr>
          <p:cNvPr id="5" name="Picture 4">
            <a:extLst>
              <a:ext uri="{FF2B5EF4-FFF2-40B4-BE49-F238E27FC236}">
                <a16:creationId xmlns:a16="http://schemas.microsoft.com/office/drawing/2014/main" id="{7A4C4373-7564-4F0C-A32D-3EEFD3E2224D}"/>
              </a:ext>
            </a:extLst>
          </p:cNvPr>
          <p:cNvPicPr>
            <a:picLocks noChangeAspect="1"/>
          </p:cNvPicPr>
          <p:nvPr/>
        </p:nvPicPr>
        <p:blipFill>
          <a:blip r:embed="rId3"/>
          <a:stretch>
            <a:fillRect/>
          </a:stretch>
        </p:blipFill>
        <p:spPr>
          <a:xfrm>
            <a:off x="1313622" y="4300193"/>
            <a:ext cx="8610600" cy="1209675"/>
          </a:xfrm>
          <a:prstGeom prst="rect">
            <a:avLst/>
          </a:prstGeom>
        </p:spPr>
      </p:pic>
      <p:pic>
        <p:nvPicPr>
          <p:cNvPr id="6" name="Picture 5">
            <a:extLst>
              <a:ext uri="{FF2B5EF4-FFF2-40B4-BE49-F238E27FC236}">
                <a16:creationId xmlns:a16="http://schemas.microsoft.com/office/drawing/2014/main" id="{5D74CCE1-B920-476F-9341-140A8CEE8254}"/>
              </a:ext>
            </a:extLst>
          </p:cNvPr>
          <p:cNvPicPr>
            <a:picLocks noChangeAspect="1"/>
          </p:cNvPicPr>
          <p:nvPr/>
        </p:nvPicPr>
        <p:blipFill>
          <a:blip r:embed="rId4"/>
          <a:stretch>
            <a:fillRect/>
          </a:stretch>
        </p:blipFill>
        <p:spPr>
          <a:xfrm>
            <a:off x="546444" y="5557493"/>
            <a:ext cx="3571875" cy="542925"/>
          </a:xfrm>
          <a:prstGeom prst="rect">
            <a:avLst/>
          </a:prstGeom>
        </p:spPr>
      </p:pic>
      <p:pic>
        <p:nvPicPr>
          <p:cNvPr id="7" name="Picture 6">
            <a:extLst>
              <a:ext uri="{FF2B5EF4-FFF2-40B4-BE49-F238E27FC236}">
                <a16:creationId xmlns:a16="http://schemas.microsoft.com/office/drawing/2014/main" id="{ECB31880-0BAB-4E85-8133-262336085274}"/>
              </a:ext>
            </a:extLst>
          </p:cNvPr>
          <p:cNvPicPr>
            <a:picLocks noChangeAspect="1"/>
          </p:cNvPicPr>
          <p:nvPr/>
        </p:nvPicPr>
        <p:blipFill>
          <a:blip r:embed="rId5"/>
          <a:stretch>
            <a:fillRect/>
          </a:stretch>
        </p:blipFill>
        <p:spPr>
          <a:xfrm>
            <a:off x="4818822" y="5410373"/>
            <a:ext cx="7010400" cy="733425"/>
          </a:xfrm>
          <a:prstGeom prst="rect">
            <a:avLst/>
          </a:prstGeom>
        </p:spPr>
      </p:pic>
      <p:pic>
        <p:nvPicPr>
          <p:cNvPr id="8" name="Picture 7">
            <a:extLst>
              <a:ext uri="{FF2B5EF4-FFF2-40B4-BE49-F238E27FC236}">
                <a16:creationId xmlns:a16="http://schemas.microsoft.com/office/drawing/2014/main" id="{753E054C-44C2-46C3-BCE4-A6080C6AEA13}"/>
              </a:ext>
            </a:extLst>
          </p:cNvPr>
          <p:cNvPicPr>
            <a:picLocks noChangeAspect="1"/>
          </p:cNvPicPr>
          <p:nvPr/>
        </p:nvPicPr>
        <p:blipFill>
          <a:blip r:embed="rId6"/>
          <a:stretch>
            <a:fillRect/>
          </a:stretch>
        </p:blipFill>
        <p:spPr>
          <a:xfrm>
            <a:off x="7456419" y="3820664"/>
            <a:ext cx="2943225" cy="619125"/>
          </a:xfrm>
          <a:prstGeom prst="rect">
            <a:avLst/>
          </a:prstGeom>
        </p:spPr>
      </p:pic>
    </p:spTree>
    <p:extLst>
      <p:ext uri="{BB962C8B-B14F-4D97-AF65-F5344CB8AC3E}">
        <p14:creationId xmlns:p14="http://schemas.microsoft.com/office/powerpoint/2010/main" val="2886820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6BFB-44EA-49B9-B4E9-888754B0526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a:solidFill>
                  <a:srgbClr val="FFFFFF"/>
                </a:solidFill>
                <a:latin typeface="+mj-lt"/>
                <a:ea typeface="+mj-ea"/>
                <a:cs typeface="+mj-cs"/>
              </a:rPr>
              <a:t>Hand PointNet part4: F</a:t>
            </a:r>
            <a:r>
              <a:rPr lang="en-US" altLang="zh-CN" sz="4100" kern="1200">
                <a:solidFill>
                  <a:srgbClr val="FFFFFF"/>
                </a:solidFill>
                <a:latin typeface="+mj-lt"/>
                <a:ea typeface="+mj-ea"/>
                <a:cs typeface="+mj-cs"/>
              </a:rPr>
              <a:t>ingertip Refinement Network</a:t>
            </a:r>
            <a:endParaRPr lang="en-US" sz="4100" kern="1200">
              <a:solidFill>
                <a:srgbClr val="FFFFFF"/>
              </a:solidFill>
              <a:latin typeface="+mj-lt"/>
              <a:ea typeface="+mj-ea"/>
              <a:cs typeface="+mj-cs"/>
            </a:endParaRPr>
          </a:p>
        </p:txBody>
      </p:sp>
      <p:cxnSp>
        <p:nvCxnSpPr>
          <p:cNvPr id="14"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84A7F15-EF54-4F4B-87D5-3915684D5B66}"/>
              </a:ext>
            </a:extLst>
          </p:cNvPr>
          <p:cNvPicPr>
            <a:picLocks noGrp="1" noChangeAspect="1"/>
          </p:cNvPicPr>
          <p:nvPr>
            <p:ph idx="1"/>
          </p:nvPr>
        </p:nvPicPr>
        <p:blipFill>
          <a:blip r:embed="rId2"/>
          <a:stretch>
            <a:fillRect/>
          </a:stretch>
        </p:blipFill>
        <p:spPr>
          <a:xfrm>
            <a:off x="5153822" y="1950231"/>
            <a:ext cx="6553545" cy="2965479"/>
          </a:xfrm>
          <a:prstGeom prst="rect">
            <a:avLst/>
          </a:prstGeom>
        </p:spPr>
      </p:pic>
    </p:spTree>
    <p:extLst>
      <p:ext uri="{BB962C8B-B14F-4D97-AF65-F5344CB8AC3E}">
        <p14:creationId xmlns:p14="http://schemas.microsoft.com/office/powerpoint/2010/main" val="1538047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F09-6CA5-4A23-82A4-63ACE91BA01A}"/>
              </a:ext>
            </a:extLst>
          </p:cNvPr>
          <p:cNvSpPr>
            <a:spLocks noGrp="1"/>
          </p:cNvSpPr>
          <p:nvPr>
            <p:ph type="title"/>
          </p:nvPr>
        </p:nvSpPr>
        <p:spPr/>
        <p:txBody>
          <a:bodyPr/>
          <a:lstStyle/>
          <a:p>
            <a:r>
              <a:rPr lang="en-US" altLang="zh-CN" dirty="0"/>
              <a:t>Cont’d</a:t>
            </a:r>
            <a:endParaRPr lang="en-US" dirty="0"/>
          </a:p>
        </p:txBody>
      </p:sp>
      <p:sp>
        <p:nvSpPr>
          <p:cNvPr id="3" name="Content Placeholder 2">
            <a:extLst>
              <a:ext uri="{FF2B5EF4-FFF2-40B4-BE49-F238E27FC236}">
                <a16:creationId xmlns:a16="http://schemas.microsoft.com/office/drawing/2014/main" id="{C3F7E542-FB37-4367-B651-17D21040C256}"/>
              </a:ext>
            </a:extLst>
          </p:cNvPr>
          <p:cNvSpPr>
            <a:spLocks noGrp="1"/>
          </p:cNvSpPr>
          <p:nvPr>
            <p:ph idx="1"/>
          </p:nvPr>
        </p:nvSpPr>
        <p:spPr/>
        <p:txBody>
          <a:bodyPr/>
          <a:lstStyle/>
          <a:p>
            <a:pPr marL="0" indent="0">
              <a:buNone/>
            </a:pPr>
            <a:r>
              <a:rPr lang="zh-CN" altLang="en-US" dirty="0"/>
              <a:t>设计原因：</a:t>
            </a:r>
            <a:endParaRPr lang="en-US" altLang="zh-CN" dirty="0"/>
          </a:p>
          <a:p>
            <a:pPr marL="0" indent="0">
              <a:buNone/>
            </a:pPr>
            <a:r>
              <a:rPr lang="zh-CN" altLang="en-US" dirty="0"/>
              <a:t>①指尖的</a:t>
            </a:r>
            <a:r>
              <a:rPr lang="en-US" altLang="zh-CN" dirty="0"/>
              <a:t>estimation error </a:t>
            </a:r>
            <a:r>
              <a:rPr lang="zh-CN" altLang="en-US" dirty="0"/>
              <a:t>一般比其他关节大。</a:t>
            </a:r>
            <a:endParaRPr lang="en-US" altLang="zh-CN" dirty="0"/>
          </a:p>
          <a:p>
            <a:pPr marL="0" indent="0">
              <a:buNone/>
            </a:pPr>
            <a:r>
              <a:rPr lang="zh-CN" altLang="en-US" dirty="0"/>
              <a:t>②指尖位置矫正一般比较容易，特别是在手指伸直的情况下。</a:t>
            </a:r>
            <a:endParaRPr lang="en-US" dirty="0"/>
          </a:p>
        </p:txBody>
      </p:sp>
    </p:spTree>
    <p:extLst>
      <p:ext uri="{BB962C8B-B14F-4D97-AF65-F5344CB8AC3E}">
        <p14:creationId xmlns:p14="http://schemas.microsoft.com/office/powerpoint/2010/main" val="2927213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7B303-3706-4A4E-B30D-7C8713F235EC}"/>
              </a:ext>
            </a:extLst>
          </p:cNvPr>
          <p:cNvSpPr>
            <a:spLocks noGrp="1"/>
          </p:cNvSpPr>
          <p:nvPr>
            <p:ph type="title"/>
          </p:nvPr>
        </p:nvSpPr>
        <p:spPr>
          <a:xfrm>
            <a:off x="821516" y="640263"/>
            <a:ext cx="6204984" cy="1344975"/>
          </a:xfrm>
        </p:spPr>
        <p:txBody>
          <a:bodyPr>
            <a:normAutofit/>
          </a:bodyPr>
          <a:lstStyle/>
          <a:p>
            <a:r>
              <a:rPr lang="en-US" sz="4000"/>
              <a:t>Challenge of Point Cloud</a:t>
            </a:r>
          </a:p>
        </p:txBody>
      </p:sp>
      <p:sp>
        <p:nvSpPr>
          <p:cNvPr id="3" name="Content Placeholder 2">
            <a:extLst>
              <a:ext uri="{FF2B5EF4-FFF2-40B4-BE49-F238E27FC236}">
                <a16:creationId xmlns:a16="http://schemas.microsoft.com/office/drawing/2014/main" id="{3DF0B2CB-6CF5-42F9-933E-9BF9F8EB07A3}"/>
              </a:ext>
            </a:extLst>
          </p:cNvPr>
          <p:cNvSpPr>
            <a:spLocks noGrp="1"/>
          </p:cNvSpPr>
          <p:nvPr>
            <p:ph idx="1"/>
          </p:nvPr>
        </p:nvSpPr>
        <p:spPr>
          <a:xfrm>
            <a:off x="821515" y="2121762"/>
            <a:ext cx="6204984" cy="3626917"/>
          </a:xfrm>
        </p:spPr>
        <p:txBody>
          <a:bodyPr>
            <a:normAutofit/>
          </a:bodyPr>
          <a:lstStyle/>
          <a:p>
            <a:r>
              <a:rPr lang="zh-CN" altLang="en-US" sz="2400" dirty="0"/>
              <a:t>无序性：点云本质上是一长串点（</a:t>
            </a:r>
            <a:r>
              <a:rPr lang="en-US" altLang="zh-CN" sz="2400" dirty="0"/>
              <a:t>nx3</a:t>
            </a:r>
            <a:r>
              <a:rPr lang="zh-CN" altLang="en-US" sz="2400" dirty="0"/>
              <a:t>矩阵，其中</a:t>
            </a:r>
            <a:r>
              <a:rPr lang="en-US" altLang="zh-CN" sz="2400" dirty="0"/>
              <a:t>n</a:t>
            </a:r>
            <a:r>
              <a:rPr lang="zh-CN" altLang="en-US" sz="2400" dirty="0"/>
              <a:t>是点数）。在几何上，点的顺序不影响它在空间中对整体形状的表示，例如，相同的点云可以由两个完全不同的矩阵表示。 如右图上边所示：</a:t>
            </a:r>
          </a:p>
          <a:p>
            <a:r>
              <a:rPr lang="zh-CN" altLang="en-US" sz="2400" dirty="0"/>
              <a:t>我们希望得到的效果如右图下边：</a:t>
            </a:r>
            <a:r>
              <a:rPr lang="en-US" altLang="zh-CN" sz="2400" dirty="0">
                <a:solidFill>
                  <a:srgbClr val="FF0000"/>
                </a:solidFill>
              </a:rPr>
              <a:t>N</a:t>
            </a:r>
            <a:r>
              <a:rPr lang="zh-CN" altLang="en-US" sz="2400" dirty="0"/>
              <a:t>代表点云个数，</a:t>
            </a:r>
            <a:r>
              <a:rPr lang="en-US" altLang="zh-CN" sz="2400" dirty="0">
                <a:solidFill>
                  <a:srgbClr val="FF0000"/>
                </a:solidFill>
              </a:rPr>
              <a:t>D</a:t>
            </a:r>
            <a:r>
              <a:rPr lang="zh-CN" altLang="en-US" sz="2400" dirty="0"/>
              <a:t>代表每个点的特征维度。不论点云顺序怎样，希望得到</a:t>
            </a:r>
            <a:r>
              <a:rPr lang="zh-CN" altLang="en-US" sz="2400" dirty="0">
                <a:solidFill>
                  <a:srgbClr val="FF0000"/>
                </a:solidFill>
              </a:rPr>
              <a:t>相同的特征</a:t>
            </a:r>
            <a:r>
              <a:rPr lang="zh-CN" altLang="en-US" sz="2400" dirty="0"/>
              <a:t>提取结果。</a:t>
            </a:r>
          </a:p>
          <a:p>
            <a:endParaRPr lang="en-US" sz="2400" dirty="0"/>
          </a:p>
        </p:txBody>
      </p:sp>
      <p:pic>
        <p:nvPicPr>
          <p:cNvPr id="5" name="Picture 4">
            <a:extLst>
              <a:ext uri="{FF2B5EF4-FFF2-40B4-BE49-F238E27FC236}">
                <a16:creationId xmlns:a16="http://schemas.microsoft.com/office/drawing/2014/main" id="{6161A32D-7D7C-4CFF-BC9E-7425A3B2F94B}"/>
              </a:ext>
            </a:extLst>
          </p:cNvPr>
          <p:cNvPicPr>
            <a:picLocks noChangeAspect="1"/>
          </p:cNvPicPr>
          <p:nvPr/>
        </p:nvPicPr>
        <p:blipFill>
          <a:blip r:embed="rId2"/>
          <a:stretch>
            <a:fillRect/>
          </a:stretch>
        </p:blipFill>
        <p:spPr>
          <a:xfrm>
            <a:off x="7633773" y="4698943"/>
            <a:ext cx="4042409" cy="1049736"/>
          </a:xfrm>
          <a:prstGeom prst="rect">
            <a:avLst/>
          </a:prstGeom>
        </p:spPr>
      </p:pic>
      <p:pic>
        <p:nvPicPr>
          <p:cNvPr id="4" name="Picture 3">
            <a:extLst>
              <a:ext uri="{FF2B5EF4-FFF2-40B4-BE49-F238E27FC236}">
                <a16:creationId xmlns:a16="http://schemas.microsoft.com/office/drawing/2014/main" id="{B72DA7D8-421A-40FB-812E-DFEA5063FD3F}"/>
              </a:ext>
            </a:extLst>
          </p:cNvPr>
          <p:cNvPicPr>
            <a:picLocks noChangeAspect="1"/>
          </p:cNvPicPr>
          <p:nvPr/>
        </p:nvPicPr>
        <p:blipFill rotWithShape="1">
          <a:blip r:embed="rId3"/>
          <a:srcRect r="3" b="7238"/>
          <a:stretch/>
        </p:blipFill>
        <p:spPr>
          <a:xfrm>
            <a:off x="7995762" y="761586"/>
            <a:ext cx="3374722" cy="3446480"/>
          </a:xfrm>
          <a:prstGeom prst="rect">
            <a:avLst/>
          </a:prstGeom>
        </p:spPr>
      </p:pic>
    </p:spTree>
    <p:extLst>
      <p:ext uri="{BB962C8B-B14F-4D97-AF65-F5344CB8AC3E}">
        <p14:creationId xmlns:p14="http://schemas.microsoft.com/office/powerpoint/2010/main" val="197371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DC2DEB-88A9-4663-86C8-1C2806F76B7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5400" kern="1200">
                <a:solidFill>
                  <a:srgbClr val="FFFFFF"/>
                </a:solidFill>
                <a:latin typeface="+mj-lt"/>
                <a:ea typeface="+mj-ea"/>
                <a:cs typeface="+mj-cs"/>
              </a:rPr>
              <a:t>result</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064B975-CD1B-4CEC-8625-74F580929A08}"/>
              </a:ext>
            </a:extLst>
          </p:cNvPr>
          <p:cNvPicPr>
            <a:picLocks noGrp="1" noChangeAspect="1"/>
          </p:cNvPicPr>
          <p:nvPr>
            <p:ph idx="1"/>
          </p:nvPr>
        </p:nvPicPr>
        <p:blipFill>
          <a:blip r:embed="rId2"/>
          <a:stretch>
            <a:fillRect/>
          </a:stretch>
        </p:blipFill>
        <p:spPr>
          <a:xfrm>
            <a:off x="1365348" y="2509911"/>
            <a:ext cx="9406205" cy="3997637"/>
          </a:xfrm>
          <a:prstGeom prst="rect">
            <a:avLst/>
          </a:prstGeom>
        </p:spPr>
      </p:pic>
    </p:spTree>
    <p:extLst>
      <p:ext uri="{BB962C8B-B14F-4D97-AF65-F5344CB8AC3E}">
        <p14:creationId xmlns:p14="http://schemas.microsoft.com/office/powerpoint/2010/main" val="3942526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A5910-72EE-401D-975D-3600D9D9407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altLang="zh-CN" sz="4800" kern="1200">
                <a:solidFill>
                  <a:srgbClr val="FFFFFF"/>
                </a:solidFill>
                <a:latin typeface="+mj-lt"/>
                <a:ea typeface="+mj-ea"/>
                <a:cs typeface="+mj-cs"/>
              </a:rPr>
              <a:t>Cont’d</a:t>
            </a:r>
            <a:endParaRPr lang="en-US" sz="48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F1A2680D-BB47-45BE-9CB3-B5B7CE1C43E3}"/>
              </a:ext>
            </a:extLst>
          </p:cNvPr>
          <p:cNvPicPr>
            <a:picLocks noGrp="1" noChangeAspect="1"/>
          </p:cNvPicPr>
          <p:nvPr>
            <p:ph idx="1"/>
          </p:nvPr>
        </p:nvPicPr>
        <p:blipFill>
          <a:blip r:embed="rId2"/>
          <a:stretch>
            <a:fillRect/>
          </a:stretch>
        </p:blipFill>
        <p:spPr>
          <a:xfrm>
            <a:off x="5153822" y="664099"/>
            <a:ext cx="6553545" cy="5537744"/>
          </a:xfrm>
          <a:prstGeom prst="rect">
            <a:avLst/>
          </a:prstGeom>
        </p:spPr>
      </p:pic>
    </p:spTree>
    <p:extLst>
      <p:ext uri="{BB962C8B-B14F-4D97-AF65-F5344CB8AC3E}">
        <p14:creationId xmlns:p14="http://schemas.microsoft.com/office/powerpoint/2010/main" val="4030834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BEDB43-BE5F-4DA5-AD9D-E0EBF942B1C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altLang="zh-CN" sz="5400" kern="1200">
                <a:solidFill>
                  <a:srgbClr val="FFFFFF"/>
                </a:solidFill>
                <a:latin typeface="+mj-lt"/>
                <a:ea typeface="+mj-ea"/>
                <a:cs typeface="+mj-cs"/>
              </a:rPr>
              <a:t>Cont’d</a:t>
            </a:r>
            <a:endParaRPr lang="en-US" sz="5400" kern="12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7702947-786C-4CE0-9003-98F0B1D47916}"/>
              </a:ext>
            </a:extLst>
          </p:cNvPr>
          <p:cNvPicPr>
            <a:picLocks noGrp="1" noChangeAspect="1"/>
          </p:cNvPicPr>
          <p:nvPr>
            <p:ph idx="1"/>
          </p:nvPr>
        </p:nvPicPr>
        <p:blipFill>
          <a:blip r:embed="rId2"/>
          <a:stretch>
            <a:fillRect/>
          </a:stretch>
        </p:blipFill>
        <p:spPr>
          <a:xfrm>
            <a:off x="554469" y="2509911"/>
            <a:ext cx="11027962" cy="3997637"/>
          </a:xfrm>
          <a:prstGeom prst="rect">
            <a:avLst/>
          </a:prstGeom>
        </p:spPr>
      </p:pic>
    </p:spTree>
    <p:extLst>
      <p:ext uri="{BB962C8B-B14F-4D97-AF65-F5344CB8AC3E}">
        <p14:creationId xmlns:p14="http://schemas.microsoft.com/office/powerpoint/2010/main" val="1178017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BA9347-0001-4C79-B86C-0F90E5E7DB0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Cont’d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1ADA84A-71DB-4855-8192-2D9924960966}"/>
              </a:ext>
            </a:extLst>
          </p:cNvPr>
          <p:cNvPicPr>
            <a:picLocks noGrp="1" noChangeAspect="1"/>
          </p:cNvPicPr>
          <p:nvPr>
            <p:ph idx="1"/>
          </p:nvPr>
        </p:nvPicPr>
        <p:blipFill>
          <a:blip r:embed="rId2"/>
          <a:stretch>
            <a:fillRect/>
          </a:stretch>
        </p:blipFill>
        <p:spPr>
          <a:xfrm>
            <a:off x="738266" y="2509911"/>
            <a:ext cx="10660369" cy="3997637"/>
          </a:xfrm>
          <a:prstGeom prst="rect">
            <a:avLst/>
          </a:prstGeom>
        </p:spPr>
      </p:pic>
    </p:spTree>
    <p:extLst>
      <p:ext uri="{BB962C8B-B14F-4D97-AF65-F5344CB8AC3E}">
        <p14:creationId xmlns:p14="http://schemas.microsoft.com/office/powerpoint/2010/main" val="54886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611EA8-449A-4314-A56B-6D5391C322A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Cont’d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E990A07-7501-474F-8F1C-8E007913CE97}"/>
              </a:ext>
            </a:extLst>
          </p:cNvPr>
          <p:cNvPicPr>
            <a:picLocks noGrp="1" noChangeAspect="1"/>
          </p:cNvPicPr>
          <p:nvPr>
            <p:ph idx="1"/>
          </p:nvPr>
        </p:nvPicPr>
        <p:blipFill>
          <a:blip r:embed="rId2"/>
          <a:stretch>
            <a:fillRect/>
          </a:stretch>
        </p:blipFill>
        <p:spPr>
          <a:xfrm>
            <a:off x="1675443" y="2509911"/>
            <a:ext cx="8786015" cy="3997637"/>
          </a:xfrm>
          <a:prstGeom prst="rect">
            <a:avLst/>
          </a:prstGeom>
        </p:spPr>
      </p:pic>
    </p:spTree>
    <p:extLst>
      <p:ext uri="{BB962C8B-B14F-4D97-AF65-F5344CB8AC3E}">
        <p14:creationId xmlns:p14="http://schemas.microsoft.com/office/powerpoint/2010/main" val="2688566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6237-C150-4DB3-AE98-EA5707F9ACA6}"/>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97373A4F-AFF0-4D69-8169-740E9E98110A}"/>
              </a:ext>
            </a:extLst>
          </p:cNvPr>
          <p:cNvSpPr>
            <a:spLocks noGrp="1"/>
          </p:cNvSpPr>
          <p:nvPr>
            <p:ph idx="1"/>
          </p:nvPr>
        </p:nvSpPr>
        <p:spPr/>
        <p:txBody>
          <a:bodyPr/>
          <a:lstStyle/>
          <a:p>
            <a:r>
              <a:rPr lang="en-US" b="1" dirty="0" err="1"/>
              <a:t>PointNet</a:t>
            </a:r>
            <a:r>
              <a:rPr lang="en-US" b="1" dirty="0"/>
              <a:t>: Deep Learning on Point Sets for 3D Classification and Segmentation</a:t>
            </a:r>
          </a:p>
          <a:p>
            <a:r>
              <a:rPr lang="en-US" b="1" dirty="0" err="1"/>
              <a:t>PointNet</a:t>
            </a:r>
            <a:r>
              <a:rPr lang="en-US" b="1" dirty="0"/>
              <a:t>++： Deep Hierarchical Feature Learning on Point Sets in a Metric Space</a:t>
            </a:r>
          </a:p>
          <a:p>
            <a:r>
              <a:rPr lang="en-US" b="1" dirty="0" err="1"/>
              <a:t>PointCNN</a:t>
            </a:r>
            <a:r>
              <a:rPr lang="en-US" b="1" dirty="0"/>
              <a:t>: Convolution On X-Transformed Points</a:t>
            </a:r>
          </a:p>
          <a:p>
            <a:r>
              <a:rPr lang="en-US" b="1" dirty="0"/>
              <a:t>Real-Time Continuous Pose Recovery of Human Hands Using Convolutional Networks</a:t>
            </a:r>
          </a:p>
          <a:p>
            <a:r>
              <a:rPr lang="en-US" b="1" dirty="0"/>
              <a:t>Hand </a:t>
            </a:r>
            <a:r>
              <a:rPr lang="en-US" b="1" dirty="0" err="1"/>
              <a:t>PointNet</a:t>
            </a:r>
            <a:r>
              <a:rPr lang="en-US" b="1" dirty="0"/>
              <a:t>: 3D Hand Pose Estimation using Point Sets</a:t>
            </a:r>
            <a:endParaRPr lang="en-US" dirty="0"/>
          </a:p>
        </p:txBody>
      </p:sp>
    </p:spTree>
    <p:extLst>
      <p:ext uri="{BB962C8B-B14F-4D97-AF65-F5344CB8AC3E}">
        <p14:creationId xmlns:p14="http://schemas.microsoft.com/office/powerpoint/2010/main" val="83675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3E0EF-25EF-4F2C-80E9-79F8486B4F0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zh-CN" altLang="en-US" sz="2800">
                <a:solidFill>
                  <a:schemeClr val="bg1"/>
                </a:solidFill>
              </a:rPr>
              <a:t>无序性</a:t>
            </a:r>
            <a:endParaRPr lang="en-US" sz="2800">
              <a:solidFill>
                <a:schemeClr val="bg1"/>
              </a:solidFill>
            </a:endParaRPr>
          </a:p>
        </p:txBody>
      </p:sp>
      <p:sp>
        <p:nvSpPr>
          <p:cNvPr id="3" name="Content Placeholder 2">
            <a:extLst>
              <a:ext uri="{FF2B5EF4-FFF2-40B4-BE49-F238E27FC236}">
                <a16:creationId xmlns:a16="http://schemas.microsoft.com/office/drawing/2014/main" id="{1467E903-274F-42B0-8CE4-8F5E22901498}"/>
              </a:ext>
            </a:extLst>
          </p:cNvPr>
          <p:cNvSpPr>
            <a:spLocks noGrp="1"/>
          </p:cNvSpPr>
          <p:nvPr>
            <p:ph idx="1"/>
          </p:nvPr>
        </p:nvSpPr>
        <p:spPr>
          <a:xfrm>
            <a:off x="643468" y="2638043"/>
            <a:ext cx="3491210" cy="3913831"/>
          </a:xfrm>
        </p:spPr>
        <p:txBody>
          <a:bodyPr>
            <a:noAutofit/>
          </a:bodyPr>
          <a:lstStyle/>
          <a:p>
            <a:r>
              <a:rPr lang="zh-CN" altLang="en-US" sz="1800" dirty="0">
                <a:solidFill>
                  <a:schemeClr val="bg1"/>
                </a:solidFill>
              </a:rPr>
              <a:t>我们知道，网络的一般结构是：提特征</a:t>
            </a:r>
            <a:r>
              <a:rPr lang="en-US" altLang="zh-CN" sz="1800" dirty="0">
                <a:solidFill>
                  <a:schemeClr val="bg1"/>
                </a:solidFill>
              </a:rPr>
              <a:t>-</a:t>
            </a:r>
            <a:r>
              <a:rPr lang="zh-CN" altLang="en-US" sz="1800" dirty="0">
                <a:solidFill>
                  <a:schemeClr val="bg1"/>
                </a:solidFill>
              </a:rPr>
              <a:t>特征映射</a:t>
            </a:r>
            <a:r>
              <a:rPr lang="en-US" altLang="zh-CN" sz="1800" dirty="0">
                <a:solidFill>
                  <a:schemeClr val="bg1"/>
                </a:solidFill>
              </a:rPr>
              <a:t>-</a:t>
            </a:r>
            <a:r>
              <a:rPr lang="zh-CN" altLang="en-US" sz="1800" dirty="0">
                <a:solidFill>
                  <a:schemeClr val="bg1"/>
                </a:solidFill>
              </a:rPr>
              <a:t>特征图压缩（降维）</a:t>
            </a:r>
            <a:r>
              <a:rPr lang="en-US" altLang="zh-CN" sz="1800" dirty="0">
                <a:solidFill>
                  <a:schemeClr val="bg1"/>
                </a:solidFill>
              </a:rPr>
              <a:t>-</a:t>
            </a:r>
            <a:r>
              <a:rPr lang="zh-CN" altLang="en-US" sz="1800" dirty="0">
                <a:solidFill>
                  <a:schemeClr val="bg1"/>
                </a:solidFill>
              </a:rPr>
              <a:t>全连接。</a:t>
            </a:r>
          </a:p>
          <a:p>
            <a:r>
              <a:rPr lang="zh-CN" altLang="en-US" sz="1800" dirty="0">
                <a:solidFill>
                  <a:schemeClr val="bg1"/>
                </a:solidFill>
              </a:rPr>
              <a:t>  右图中</a:t>
            </a:r>
            <a:r>
              <a:rPr lang="en-US" altLang="zh-CN" sz="1800" dirty="0">
                <a:solidFill>
                  <a:schemeClr val="bg1"/>
                </a:solidFill>
              </a:rPr>
              <a:t>x</a:t>
            </a:r>
            <a:r>
              <a:rPr lang="zh-CN" altLang="en-US" sz="1800" dirty="0">
                <a:solidFill>
                  <a:schemeClr val="bg1"/>
                </a:solidFill>
              </a:rPr>
              <a:t>代表点云中某个点，</a:t>
            </a:r>
            <a:r>
              <a:rPr lang="en-US" altLang="zh-CN" sz="1800" dirty="0">
                <a:solidFill>
                  <a:schemeClr val="bg1"/>
                </a:solidFill>
              </a:rPr>
              <a:t>h</a:t>
            </a:r>
            <a:r>
              <a:rPr lang="zh-CN" altLang="en-US" sz="1800" dirty="0">
                <a:solidFill>
                  <a:schemeClr val="bg1"/>
                </a:solidFill>
              </a:rPr>
              <a:t>代表特征提取层，</a:t>
            </a:r>
            <a:r>
              <a:rPr lang="en-US" altLang="zh-CN" sz="1800" dirty="0">
                <a:solidFill>
                  <a:schemeClr val="bg1"/>
                </a:solidFill>
              </a:rPr>
              <a:t>g</a:t>
            </a:r>
            <a:r>
              <a:rPr lang="zh-CN" altLang="en-US" sz="1800" dirty="0">
                <a:solidFill>
                  <a:schemeClr val="bg1"/>
                </a:solidFill>
              </a:rPr>
              <a:t>叫做</a:t>
            </a:r>
            <a:r>
              <a:rPr lang="zh-CN" altLang="en-US" sz="1800" dirty="0">
                <a:solidFill>
                  <a:srgbClr val="FF0000"/>
                </a:solidFill>
              </a:rPr>
              <a:t>对称方法</a:t>
            </a:r>
            <a:r>
              <a:rPr lang="zh-CN" altLang="en-US" sz="1800" dirty="0">
                <a:solidFill>
                  <a:schemeClr val="bg1"/>
                </a:solidFill>
              </a:rPr>
              <a:t>，</a:t>
            </a:r>
            <a:r>
              <a:rPr lang="en-US" altLang="zh-CN" sz="1800" dirty="0">
                <a:solidFill>
                  <a:schemeClr val="bg1"/>
                </a:solidFill>
              </a:rPr>
              <a:t>r</a:t>
            </a:r>
            <a:r>
              <a:rPr lang="zh-CN" altLang="en-US" sz="1800" dirty="0">
                <a:solidFill>
                  <a:schemeClr val="bg1"/>
                </a:solidFill>
              </a:rPr>
              <a:t>代表更高维特征提取，最后接一个</a:t>
            </a:r>
            <a:r>
              <a:rPr lang="en-US" altLang="zh-CN" sz="1800" dirty="0" err="1">
                <a:solidFill>
                  <a:schemeClr val="bg1"/>
                </a:solidFill>
              </a:rPr>
              <a:t>softmax</a:t>
            </a:r>
            <a:r>
              <a:rPr lang="zh-CN" altLang="en-US" sz="1800" dirty="0">
                <a:solidFill>
                  <a:schemeClr val="bg1"/>
                </a:solidFill>
              </a:rPr>
              <a:t>分类。</a:t>
            </a:r>
            <a:r>
              <a:rPr lang="en-US" altLang="zh-CN" sz="1800" dirty="0">
                <a:solidFill>
                  <a:schemeClr val="bg1"/>
                </a:solidFill>
              </a:rPr>
              <a:t>g</a:t>
            </a:r>
            <a:r>
              <a:rPr lang="zh-CN" altLang="en-US" sz="1800" dirty="0">
                <a:solidFill>
                  <a:schemeClr val="bg1"/>
                </a:solidFill>
              </a:rPr>
              <a:t>可以是</a:t>
            </a:r>
            <a:r>
              <a:rPr lang="en-US" altLang="zh-CN" sz="1800" dirty="0" err="1">
                <a:solidFill>
                  <a:schemeClr val="bg1"/>
                </a:solidFill>
              </a:rPr>
              <a:t>maxpooling</a:t>
            </a:r>
            <a:r>
              <a:rPr lang="zh-CN" altLang="en-US" sz="1800" dirty="0">
                <a:solidFill>
                  <a:schemeClr val="bg1"/>
                </a:solidFill>
              </a:rPr>
              <a:t>或</a:t>
            </a:r>
            <a:r>
              <a:rPr lang="en-US" altLang="zh-CN" sz="1800" dirty="0" err="1">
                <a:solidFill>
                  <a:schemeClr val="bg1"/>
                </a:solidFill>
              </a:rPr>
              <a:t>sumpooling</a:t>
            </a:r>
            <a:r>
              <a:rPr lang="zh-CN" altLang="en-US" sz="1800" dirty="0">
                <a:solidFill>
                  <a:schemeClr val="bg1"/>
                </a:solidFill>
              </a:rPr>
              <a:t>，也就是说，最后的</a:t>
            </a:r>
            <a:r>
              <a:rPr lang="en-US" altLang="zh-CN" sz="1800" dirty="0">
                <a:solidFill>
                  <a:schemeClr val="bg1"/>
                </a:solidFill>
              </a:rPr>
              <a:t>D</a:t>
            </a:r>
            <a:r>
              <a:rPr lang="zh-CN" altLang="en-US" sz="1800" dirty="0">
                <a:solidFill>
                  <a:schemeClr val="bg1"/>
                </a:solidFill>
              </a:rPr>
              <a:t>维特征对每一维都选取</a:t>
            </a:r>
            <a:r>
              <a:rPr lang="en-US" altLang="zh-CN" sz="1800" dirty="0">
                <a:solidFill>
                  <a:schemeClr val="bg1"/>
                </a:solidFill>
              </a:rPr>
              <a:t>N</a:t>
            </a:r>
            <a:r>
              <a:rPr lang="zh-CN" altLang="en-US" sz="1800" dirty="0">
                <a:solidFill>
                  <a:schemeClr val="bg1"/>
                </a:solidFill>
              </a:rPr>
              <a:t>个点中对应的</a:t>
            </a:r>
            <a:r>
              <a:rPr lang="zh-CN" altLang="en-US" sz="1800" dirty="0">
                <a:solidFill>
                  <a:srgbClr val="FF0000"/>
                </a:solidFill>
              </a:rPr>
              <a:t>最大特征值或特征值总和</a:t>
            </a:r>
            <a:r>
              <a:rPr lang="zh-CN" altLang="en-US" sz="1800" dirty="0">
                <a:solidFill>
                  <a:schemeClr val="bg1"/>
                </a:solidFill>
              </a:rPr>
              <a:t>，这样就可以通过</a:t>
            </a:r>
            <a:r>
              <a:rPr lang="en-US" altLang="zh-CN" sz="1800" dirty="0">
                <a:solidFill>
                  <a:schemeClr val="bg1"/>
                </a:solidFill>
              </a:rPr>
              <a:t>g</a:t>
            </a:r>
            <a:r>
              <a:rPr lang="zh-CN" altLang="en-US" sz="1800" dirty="0">
                <a:solidFill>
                  <a:schemeClr val="bg1"/>
                </a:solidFill>
              </a:rPr>
              <a:t>来解决无序性问题。</a:t>
            </a:r>
            <a:r>
              <a:rPr lang="en-US" altLang="zh-CN" sz="1800" dirty="0" err="1">
                <a:solidFill>
                  <a:schemeClr val="bg1"/>
                </a:solidFill>
              </a:rPr>
              <a:t>pointnet</a:t>
            </a:r>
            <a:r>
              <a:rPr lang="zh-CN" altLang="en-US" sz="1800" dirty="0">
                <a:solidFill>
                  <a:schemeClr val="bg1"/>
                </a:solidFill>
              </a:rPr>
              <a:t>采用了</a:t>
            </a:r>
            <a:r>
              <a:rPr lang="en-US" altLang="zh-CN" sz="1800" dirty="0">
                <a:solidFill>
                  <a:schemeClr val="bg1"/>
                </a:solidFill>
              </a:rPr>
              <a:t>max-pooling</a:t>
            </a:r>
            <a:r>
              <a:rPr lang="zh-CN" altLang="en-US" sz="1800" dirty="0">
                <a:solidFill>
                  <a:schemeClr val="bg1"/>
                </a:solidFill>
              </a:rPr>
              <a:t>策略。</a:t>
            </a:r>
          </a:p>
        </p:txBody>
      </p:sp>
      <p:pic>
        <p:nvPicPr>
          <p:cNvPr id="4" name="Picture 3">
            <a:extLst>
              <a:ext uri="{FF2B5EF4-FFF2-40B4-BE49-F238E27FC236}">
                <a16:creationId xmlns:a16="http://schemas.microsoft.com/office/drawing/2014/main" id="{950BFE7E-F61E-42D0-A1FD-7A741CB013A1}"/>
              </a:ext>
            </a:extLst>
          </p:cNvPr>
          <p:cNvPicPr>
            <a:picLocks noChangeAspect="1"/>
          </p:cNvPicPr>
          <p:nvPr/>
        </p:nvPicPr>
        <p:blipFill>
          <a:blip r:embed="rId2"/>
          <a:stretch>
            <a:fillRect/>
          </a:stretch>
        </p:blipFill>
        <p:spPr>
          <a:xfrm>
            <a:off x="5297763" y="1887449"/>
            <a:ext cx="6250769" cy="2922235"/>
          </a:xfrm>
          <a:prstGeom prst="rect">
            <a:avLst/>
          </a:prstGeom>
        </p:spPr>
      </p:pic>
    </p:spTree>
    <p:extLst>
      <p:ext uri="{BB962C8B-B14F-4D97-AF65-F5344CB8AC3E}">
        <p14:creationId xmlns:p14="http://schemas.microsoft.com/office/powerpoint/2010/main" val="422430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6FCF4-2009-42AF-9B7A-E1DD1E19CD9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zh-CN" altLang="en-US" sz="2800">
                <a:solidFill>
                  <a:schemeClr val="bg1"/>
                </a:solidFill>
              </a:rPr>
              <a:t>旋转性</a:t>
            </a:r>
            <a:endParaRPr lang="en-US" sz="2800">
              <a:solidFill>
                <a:schemeClr val="bg1"/>
              </a:solidFill>
            </a:endParaRPr>
          </a:p>
        </p:txBody>
      </p:sp>
      <p:sp>
        <p:nvSpPr>
          <p:cNvPr id="3" name="Content Placeholder 2">
            <a:extLst>
              <a:ext uri="{FF2B5EF4-FFF2-40B4-BE49-F238E27FC236}">
                <a16:creationId xmlns:a16="http://schemas.microsoft.com/office/drawing/2014/main" id="{A99F59E7-9AD8-42AD-AAFD-7F3FCEECAA30}"/>
              </a:ext>
            </a:extLst>
          </p:cNvPr>
          <p:cNvSpPr>
            <a:spLocks noGrp="1"/>
          </p:cNvSpPr>
          <p:nvPr>
            <p:ph idx="1"/>
          </p:nvPr>
        </p:nvSpPr>
        <p:spPr>
          <a:xfrm>
            <a:off x="643468" y="2638044"/>
            <a:ext cx="3363974" cy="3415622"/>
          </a:xfrm>
        </p:spPr>
        <p:txBody>
          <a:bodyPr>
            <a:normAutofit/>
          </a:bodyPr>
          <a:lstStyle/>
          <a:p>
            <a:r>
              <a:rPr lang="zh-CN" altLang="en-US" sz="1900" dirty="0">
                <a:solidFill>
                  <a:schemeClr val="bg1"/>
                </a:solidFill>
              </a:rPr>
              <a:t>相同的点云在空间中经过一定的刚性变化（旋转或平移），坐标发生变化。我们希望不论点云在怎样的坐标系下呈现，网络都能正确的识别出。这个问题可以通过</a:t>
            </a:r>
            <a:r>
              <a:rPr lang="en-US" sz="1900" dirty="0">
                <a:solidFill>
                  <a:srgbClr val="FF0000"/>
                </a:solidFill>
              </a:rPr>
              <a:t>STN</a:t>
            </a:r>
            <a:r>
              <a:rPr lang="zh-CN" altLang="en-US" sz="1900" dirty="0">
                <a:solidFill>
                  <a:srgbClr val="FF0000"/>
                </a:solidFill>
              </a:rPr>
              <a:t>（</a:t>
            </a:r>
            <a:r>
              <a:rPr lang="en-US" sz="1900" dirty="0" err="1">
                <a:solidFill>
                  <a:srgbClr val="FF0000"/>
                </a:solidFill>
              </a:rPr>
              <a:t>spacial</a:t>
            </a:r>
            <a:r>
              <a:rPr lang="en-US" sz="1900" dirty="0">
                <a:solidFill>
                  <a:srgbClr val="FF0000"/>
                </a:solidFill>
              </a:rPr>
              <a:t> transform </a:t>
            </a:r>
            <a:r>
              <a:rPr lang="en-US" sz="1900" dirty="0" err="1">
                <a:solidFill>
                  <a:srgbClr val="FF0000"/>
                </a:solidFill>
              </a:rPr>
              <a:t>netw</a:t>
            </a:r>
            <a:r>
              <a:rPr lang="zh-CN" altLang="en-US" sz="1900" dirty="0">
                <a:solidFill>
                  <a:schemeClr val="bg1"/>
                </a:solidFill>
              </a:rPr>
              <a:t>）来解决。三维不是点云是一个不规则的结构（无序，无网格）。</a:t>
            </a:r>
            <a:r>
              <a:rPr lang="en-US" sz="1900" dirty="0" err="1">
                <a:solidFill>
                  <a:schemeClr val="bg1"/>
                </a:solidFill>
              </a:rPr>
              <a:t>pointnet</a:t>
            </a:r>
            <a:r>
              <a:rPr lang="zh-CN" altLang="en-US" sz="1900" dirty="0">
                <a:solidFill>
                  <a:schemeClr val="bg1"/>
                </a:solidFill>
              </a:rPr>
              <a:t>通过学习一个矩阵来达到对目标最有效的变换。</a:t>
            </a:r>
            <a:endParaRPr lang="en-US" sz="1900" dirty="0">
              <a:solidFill>
                <a:schemeClr val="bg1"/>
              </a:solidFill>
            </a:endParaRPr>
          </a:p>
          <a:p>
            <a:endParaRPr lang="en-US" sz="1900" dirty="0">
              <a:solidFill>
                <a:schemeClr val="bg1"/>
              </a:solidFill>
            </a:endParaRPr>
          </a:p>
        </p:txBody>
      </p:sp>
      <p:pic>
        <p:nvPicPr>
          <p:cNvPr id="4" name="Picture 3">
            <a:extLst>
              <a:ext uri="{FF2B5EF4-FFF2-40B4-BE49-F238E27FC236}">
                <a16:creationId xmlns:a16="http://schemas.microsoft.com/office/drawing/2014/main" id="{5B1353C9-8AC4-479D-A78D-554FEFF99C11}"/>
              </a:ext>
            </a:extLst>
          </p:cNvPr>
          <p:cNvPicPr>
            <a:picLocks noChangeAspect="1"/>
          </p:cNvPicPr>
          <p:nvPr/>
        </p:nvPicPr>
        <p:blipFill rotWithShape="1">
          <a:blip r:embed="rId2"/>
          <a:srcRect b="8280"/>
          <a:stretch/>
        </p:blipFill>
        <p:spPr>
          <a:xfrm>
            <a:off x="5384420" y="643467"/>
            <a:ext cx="6077455" cy="4962203"/>
          </a:xfrm>
          <a:prstGeom prst="rect">
            <a:avLst/>
          </a:prstGeom>
        </p:spPr>
      </p:pic>
    </p:spTree>
    <p:extLst>
      <p:ext uri="{BB962C8B-B14F-4D97-AF65-F5344CB8AC3E}">
        <p14:creationId xmlns:p14="http://schemas.microsoft.com/office/powerpoint/2010/main" val="109829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93C18-A96B-4B58-950C-C7762DA9E98D}"/>
              </a:ext>
            </a:extLst>
          </p:cNvPr>
          <p:cNvSpPr>
            <a:spLocks noGrp="1"/>
          </p:cNvSpPr>
          <p:nvPr>
            <p:ph type="title"/>
          </p:nvPr>
        </p:nvSpPr>
        <p:spPr>
          <a:xfrm>
            <a:off x="537450" y="2132553"/>
            <a:ext cx="3363974" cy="1597315"/>
          </a:xfrm>
          <a:noFill/>
          <a:ln w="19050">
            <a:solidFill>
              <a:schemeClr val="bg1"/>
            </a:solidFill>
          </a:ln>
        </p:spPr>
        <p:txBody>
          <a:bodyPr wrap="square">
            <a:normAutofit/>
          </a:bodyPr>
          <a:lstStyle/>
          <a:p>
            <a:pPr algn="ctr"/>
            <a:r>
              <a:rPr lang="zh-CN" altLang="en-US" sz="2800" dirty="0">
                <a:solidFill>
                  <a:schemeClr val="bg1"/>
                </a:solidFill>
              </a:rPr>
              <a:t>点与点之间的空间关系</a:t>
            </a:r>
            <a:endParaRPr lang="en-US" sz="2800" dirty="0">
              <a:solidFill>
                <a:schemeClr val="bg1"/>
              </a:solidFill>
            </a:endParaRPr>
          </a:p>
        </p:txBody>
      </p:sp>
      <p:sp>
        <p:nvSpPr>
          <p:cNvPr id="3" name="Content Placeholder 2">
            <a:extLst>
              <a:ext uri="{FF2B5EF4-FFF2-40B4-BE49-F238E27FC236}">
                <a16:creationId xmlns:a16="http://schemas.microsoft.com/office/drawing/2014/main" id="{7EE11C30-6CFC-4A84-AF11-D797BD612859}"/>
              </a:ext>
            </a:extLst>
          </p:cNvPr>
          <p:cNvSpPr>
            <a:spLocks noGrp="1"/>
          </p:cNvSpPr>
          <p:nvPr>
            <p:ph idx="1"/>
          </p:nvPr>
        </p:nvSpPr>
        <p:spPr>
          <a:xfrm>
            <a:off x="5716398" y="2132553"/>
            <a:ext cx="5386861" cy="2592894"/>
          </a:xfrm>
        </p:spPr>
        <p:txBody>
          <a:bodyPr>
            <a:normAutofit/>
          </a:bodyPr>
          <a:lstStyle/>
          <a:p>
            <a:r>
              <a:rPr lang="zh-CN" altLang="en-US" sz="2000" dirty="0"/>
              <a:t>一个物体通常由特定空间内的一定数量的点云构成，也就是说这些点云之间存在空间关系。为了能有效利用这种空间关系，论文作者提出了将局部特征和全局特征进行串联的方式来聚合信息。</a:t>
            </a:r>
            <a:endParaRPr lang="en-US" sz="2000" dirty="0"/>
          </a:p>
        </p:txBody>
      </p:sp>
    </p:spTree>
    <p:extLst>
      <p:ext uri="{BB962C8B-B14F-4D97-AF65-F5344CB8AC3E}">
        <p14:creationId xmlns:p14="http://schemas.microsoft.com/office/powerpoint/2010/main" val="370561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2A0328-A319-424F-B653-9139BE661EE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altLang="zh-CN" sz="2600">
                <a:solidFill>
                  <a:srgbClr val="FFFFFF"/>
                </a:solidFill>
              </a:rPr>
              <a:t>Two principles</a:t>
            </a:r>
            <a:endParaRPr lang="en-US" sz="2600">
              <a:solidFill>
                <a:srgbClr val="FFFFFF"/>
              </a:solidFill>
            </a:endParaRPr>
          </a:p>
        </p:txBody>
      </p:sp>
      <p:pic>
        <p:nvPicPr>
          <p:cNvPr id="5" name="Picture 4">
            <a:extLst>
              <a:ext uri="{FF2B5EF4-FFF2-40B4-BE49-F238E27FC236}">
                <a16:creationId xmlns:a16="http://schemas.microsoft.com/office/drawing/2014/main" id="{6DC28B8D-CCDF-40DF-B20E-A2027245F1EF}"/>
              </a:ext>
            </a:extLst>
          </p:cNvPr>
          <p:cNvPicPr>
            <a:picLocks noChangeAspect="1"/>
          </p:cNvPicPr>
          <p:nvPr/>
        </p:nvPicPr>
        <p:blipFill>
          <a:blip r:embed="rId2"/>
          <a:stretch>
            <a:fillRect/>
          </a:stretch>
        </p:blipFill>
        <p:spPr>
          <a:xfrm>
            <a:off x="4038600" y="1616519"/>
            <a:ext cx="7188199" cy="2484706"/>
          </a:xfrm>
          <a:prstGeom prst="rect">
            <a:avLst/>
          </a:prstGeom>
        </p:spPr>
      </p:pic>
      <p:sp>
        <p:nvSpPr>
          <p:cNvPr id="3" name="Content Placeholder 2">
            <a:extLst>
              <a:ext uri="{FF2B5EF4-FFF2-40B4-BE49-F238E27FC236}">
                <a16:creationId xmlns:a16="http://schemas.microsoft.com/office/drawing/2014/main" id="{870453FC-3163-4426-9591-981646E56E93}"/>
              </a:ext>
            </a:extLst>
          </p:cNvPr>
          <p:cNvSpPr>
            <a:spLocks noGrp="1"/>
          </p:cNvSpPr>
          <p:nvPr>
            <p:ph idx="1"/>
          </p:nvPr>
        </p:nvSpPr>
        <p:spPr>
          <a:xfrm>
            <a:off x="4038600" y="4884873"/>
            <a:ext cx="7188199" cy="1292090"/>
          </a:xfrm>
        </p:spPr>
        <p:txBody>
          <a:bodyPr>
            <a:normAutofit/>
          </a:bodyPr>
          <a:lstStyle/>
          <a:p>
            <a:r>
              <a:rPr lang="zh-CN" altLang="en-US" sz="2000" dirty="0"/>
              <a:t>定理</a:t>
            </a:r>
            <a:r>
              <a:rPr lang="en-US" altLang="zh-CN" sz="2000" dirty="0"/>
              <a:t>1</a:t>
            </a:r>
            <a:r>
              <a:rPr lang="zh-CN" altLang="en-US" sz="2000" dirty="0"/>
              <a:t>证明了</a:t>
            </a:r>
            <a:r>
              <a:rPr lang="en-US" altLang="zh-CN" sz="2000" dirty="0" err="1"/>
              <a:t>PointNet</a:t>
            </a:r>
            <a:r>
              <a:rPr lang="zh-CN" altLang="en-US" sz="2000" dirty="0"/>
              <a:t>的网络结构能够拟合任意的连续集合函数。其作用类似证明神经网络能够拟合任意连续函数一样。同时，作者发现</a:t>
            </a:r>
            <a:r>
              <a:rPr lang="en-US" altLang="zh-CN" sz="2000" dirty="0" err="1"/>
              <a:t>PointNet</a:t>
            </a:r>
            <a:r>
              <a:rPr lang="zh-CN" altLang="en-US" sz="2000" dirty="0"/>
              <a:t>模型的表征能力和</a:t>
            </a:r>
            <a:r>
              <a:rPr lang="en-US" altLang="zh-CN" sz="2000" dirty="0" err="1"/>
              <a:t>maxpooling</a:t>
            </a:r>
            <a:r>
              <a:rPr lang="zh-CN" altLang="en-US" sz="2000" dirty="0"/>
              <a:t>操作输出的数据维度</a:t>
            </a:r>
            <a:r>
              <a:rPr lang="en-US" altLang="zh-CN" sz="2000" dirty="0"/>
              <a:t>(K)</a:t>
            </a:r>
            <a:r>
              <a:rPr lang="zh-CN" altLang="en-US" sz="2000" dirty="0"/>
              <a:t>相关，</a:t>
            </a:r>
            <a:r>
              <a:rPr lang="en-US" altLang="zh-CN" sz="2000" dirty="0"/>
              <a:t>K</a:t>
            </a:r>
            <a:r>
              <a:rPr lang="zh-CN" altLang="en-US" sz="2000" dirty="0"/>
              <a:t>值越大，模型的表征能力越强。</a:t>
            </a:r>
            <a:endParaRPr lang="en-US" sz="2000" dirty="0"/>
          </a:p>
        </p:txBody>
      </p:sp>
    </p:spTree>
    <p:extLst>
      <p:ext uri="{BB962C8B-B14F-4D97-AF65-F5344CB8AC3E}">
        <p14:creationId xmlns:p14="http://schemas.microsoft.com/office/powerpoint/2010/main" val="2263462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3341</Words>
  <Application>Microsoft Office PowerPoint</Application>
  <PresentationFormat>Widescreen</PresentationFormat>
  <Paragraphs>161</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Tw Cen MT</vt:lpstr>
      <vt:lpstr>Office Theme</vt:lpstr>
      <vt:lpstr>PointNet, PointNet++ Hand Pose Estimation</vt:lpstr>
      <vt:lpstr>index</vt:lpstr>
      <vt:lpstr>PointNet</vt:lpstr>
      <vt:lpstr>Cont’d</vt:lpstr>
      <vt:lpstr>Challenge of Point Cloud</vt:lpstr>
      <vt:lpstr>无序性</vt:lpstr>
      <vt:lpstr>旋转性</vt:lpstr>
      <vt:lpstr>点与点之间的空间关系</vt:lpstr>
      <vt:lpstr>Two principles</vt:lpstr>
      <vt:lpstr>Two principles</vt:lpstr>
      <vt:lpstr>Cont’d</vt:lpstr>
      <vt:lpstr>PointNet</vt:lpstr>
      <vt:lpstr>Cont’d</vt:lpstr>
      <vt:lpstr>流程</vt:lpstr>
      <vt:lpstr>code</vt:lpstr>
      <vt:lpstr>Cont’d</vt:lpstr>
      <vt:lpstr>PointNet++</vt:lpstr>
      <vt:lpstr>Cont’d</vt:lpstr>
      <vt:lpstr>cont’d</vt:lpstr>
      <vt:lpstr>不均匀点云数据的特征提取</vt:lpstr>
      <vt:lpstr>PowerPoint Presentation</vt:lpstr>
      <vt:lpstr>result</vt:lpstr>
      <vt:lpstr>PointCNN</vt:lpstr>
      <vt:lpstr>PowerPoint Presentation</vt:lpstr>
      <vt:lpstr>Hierarchical Convolution 分层卷积</vt:lpstr>
      <vt:lpstr>Algorithm</vt:lpstr>
      <vt:lpstr>Real-Time Continuous Pose Recovery of Human Hands Using Convolutional Networks</vt:lpstr>
      <vt:lpstr>challenge</vt:lpstr>
      <vt:lpstr>本文解决的问题</vt:lpstr>
      <vt:lpstr>流程</vt:lpstr>
      <vt:lpstr>Part1：RDF(Random Decision Forest)</vt:lpstr>
      <vt:lpstr>part2: heatmap</vt:lpstr>
      <vt:lpstr>Cont’d</vt:lpstr>
      <vt:lpstr>权值更新超参数</vt:lpstr>
      <vt:lpstr>Part3: dataset</vt:lpstr>
      <vt:lpstr>Part4: Inverse Kinematics</vt:lpstr>
      <vt:lpstr>result</vt:lpstr>
      <vt:lpstr>泛化性</vt:lpstr>
      <vt:lpstr>Hand PointNet</vt:lpstr>
      <vt:lpstr>Hand PointNet VS traditional 3D CNN</vt:lpstr>
      <vt:lpstr>Hand PointNet </vt:lpstr>
      <vt:lpstr>Hand PointNet part1: Modified PointNet</vt:lpstr>
      <vt:lpstr>Cont’d</vt:lpstr>
      <vt:lpstr>Hand PointNet part2: Oriented Bounding Box</vt:lpstr>
      <vt:lpstr>Cont’d </vt:lpstr>
      <vt:lpstr>formula</vt:lpstr>
      <vt:lpstr>Hand PointNet part3: Hand Pose Regression Network</vt:lpstr>
      <vt:lpstr>Hand PointNet part4: Fingertip Refinement Network</vt:lpstr>
      <vt:lpstr>Cont’d</vt:lpstr>
      <vt:lpstr>result</vt:lpstr>
      <vt:lpstr>Cont’d</vt:lpstr>
      <vt:lpstr>Cont’d</vt:lpstr>
      <vt:lpstr>Cont’d</vt:lpstr>
      <vt:lpstr>Cont’d</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PointNet, PointNet++ Hand Pose Estimation</dc:title>
  <dc:creator>Meiyu Wan</dc:creator>
  <cp:lastModifiedBy>Meiyu Wan</cp:lastModifiedBy>
  <cp:revision>3</cp:revision>
  <dcterms:created xsi:type="dcterms:W3CDTF">2019-07-16T09:45:12Z</dcterms:created>
  <dcterms:modified xsi:type="dcterms:W3CDTF">2019-07-16T10:01:21Z</dcterms:modified>
</cp:coreProperties>
</file>